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325" r:id="rId2"/>
    <p:sldId id="309" r:id="rId3"/>
    <p:sldId id="326" r:id="rId4"/>
    <p:sldId id="311" r:id="rId5"/>
    <p:sldId id="258" r:id="rId6"/>
    <p:sldId id="312" r:id="rId7"/>
    <p:sldId id="302" r:id="rId8"/>
    <p:sldId id="260" r:id="rId9"/>
    <p:sldId id="272" r:id="rId10"/>
    <p:sldId id="327" r:id="rId11"/>
    <p:sldId id="313" r:id="rId12"/>
    <p:sldId id="314" r:id="rId13"/>
    <p:sldId id="315" r:id="rId14"/>
    <p:sldId id="316" r:id="rId15"/>
    <p:sldId id="317" r:id="rId16"/>
    <p:sldId id="318" r:id="rId17"/>
    <p:sldId id="319" r:id="rId18"/>
    <p:sldId id="320" r:id="rId19"/>
    <p:sldId id="321" r:id="rId20"/>
    <p:sldId id="322" r:id="rId21"/>
    <p:sldId id="323" r:id="rId22"/>
    <p:sldId id="328" r:id="rId23"/>
    <p:sldId id="324" r:id="rId24"/>
    <p:sldId id="274" r:id="rId25"/>
    <p:sldId id="329" r:id="rId26"/>
    <p:sldId id="332" r:id="rId27"/>
    <p:sldId id="330"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EE7"/>
    <a:srgbClr val="016E99"/>
    <a:srgbClr val="D5E7F7"/>
    <a:srgbClr val="5795C9"/>
    <a:srgbClr val="409DF2"/>
    <a:srgbClr val="33CCFF"/>
    <a:srgbClr val="66CCFF"/>
    <a:srgbClr val="CCECFF"/>
    <a:srgbClr val="00AEEF"/>
    <a:srgbClr val="018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40071" autoAdjust="0"/>
  </p:normalViewPr>
  <p:slideViewPr>
    <p:cSldViewPr snapToGrid="0">
      <p:cViewPr varScale="1">
        <p:scale>
          <a:sx n="45" d="100"/>
          <a:sy n="45" d="100"/>
        </p:scale>
        <p:origin x="3114"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82.svg"/></Relationships>
</file>

<file path=ppt/diagrams/_rels/data11.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ata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92.svg"/><Relationship Id="rId1" Type="http://schemas.openxmlformats.org/officeDocument/2006/relationships/image" Target="../media/image91.png"/><Relationship Id="rId4" Type="http://schemas.openxmlformats.org/officeDocument/2006/relationships/image" Target="../media/image80.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4.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65.png"/><Relationship Id="rId7" Type="http://schemas.openxmlformats.org/officeDocument/2006/relationships/image" Target="../media/image41.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53.png"/><Relationship Id="rId7" Type="http://schemas.openxmlformats.org/officeDocument/2006/relationships/image" Target="../media/image73.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54.sv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18.svg"/></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18.svg"/></Relationships>
</file>

<file path=ppt/diagrams/_rels/data9.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82.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92.svg"/><Relationship Id="rId1" Type="http://schemas.openxmlformats.org/officeDocument/2006/relationships/image" Target="../media/image91.png"/><Relationship Id="rId4" Type="http://schemas.openxmlformats.org/officeDocument/2006/relationships/image" Target="../media/image8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65.png"/><Relationship Id="rId7" Type="http://schemas.openxmlformats.org/officeDocument/2006/relationships/image" Target="../media/image41.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53.png"/><Relationship Id="rId7" Type="http://schemas.openxmlformats.org/officeDocument/2006/relationships/image" Target="../media/image73.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5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1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1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3B211-A175-4C94-B8C2-F8C04CC956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009DCE-D25D-4CFB-8355-6FAFD4ED3151}">
      <dgm:prSet/>
      <dgm:spPr/>
      <dgm:t>
        <a:bodyPr/>
        <a:lstStyle/>
        <a:p>
          <a:pPr>
            <a:lnSpc>
              <a:spcPct val="100000"/>
            </a:lnSpc>
          </a:pPr>
          <a:r>
            <a:rPr lang="en-US"/>
            <a:t>The Background</a:t>
          </a:r>
        </a:p>
      </dgm:t>
    </dgm:pt>
    <dgm:pt modelId="{8D3194B2-A024-4E51-B496-D216CD0FE99C}" type="parTrans" cxnId="{293B1DE9-7828-40AE-A3CE-09C523B729E3}">
      <dgm:prSet/>
      <dgm:spPr/>
      <dgm:t>
        <a:bodyPr/>
        <a:lstStyle/>
        <a:p>
          <a:endParaRPr lang="en-US"/>
        </a:p>
      </dgm:t>
    </dgm:pt>
    <dgm:pt modelId="{A9832C01-45D6-405A-BE9D-07682F4485BA}" type="sibTrans" cxnId="{293B1DE9-7828-40AE-A3CE-09C523B729E3}">
      <dgm:prSet/>
      <dgm:spPr/>
      <dgm:t>
        <a:bodyPr/>
        <a:lstStyle/>
        <a:p>
          <a:endParaRPr lang="en-US"/>
        </a:p>
      </dgm:t>
    </dgm:pt>
    <dgm:pt modelId="{F0C24281-B2AD-45D9-A424-79C169B000D9}">
      <dgm:prSet/>
      <dgm:spPr/>
      <dgm:t>
        <a:bodyPr/>
        <a:lstStyle/>
        <a:p>
          <a:pPr>
            <a:lnSpc>
              <a:spcPct val="100000"/>
            </a:lnSpc>
          </a:pPr>
          <a:r>
            <a:rPr lang="en-US"/>
            <a:t>The Rule</a:t>
          </a:r>
        </a:p>
      </dgm:t>
    </dgm:pt>
    <dgm:pt modelId="{6AFF9B3C-290B-4979-8152-3A1D539537E2}" type="parTrans" cxnId="{865B4861-6181-4CF1-8AE7-B96C73C5E9EA}">
      <dgm:prSet/>
      <dgm:spPr/>
      <dgm:t>
        <a:bodyPr/>
        <a:lstStyle/>
        <a:p>
          <a:endParaRPr lang="en-US"/>
        </a:p>
      </dgm:t>
    </dgm:pt>
    <dgm:pt modelId="{ADC0BAB7-FD21-479D-9C18-C090BDB7E5AA}" type="sibTrans" cxnId="{865B4861-6181-4CF1-8AE7-B96C73C5E9EA}">
      <dgm:prSet/>
      <dgm:spPr/>
      <dgm:t>
        <a:bodyPr/>
        <a:lstStyle/>
        <a:p>
          <a:endParaRPr lang="en-US"/>
        </a:p>
      </dgm:t>
    </dgm:pt>
    <dgm:pt modelId="{73A2B220-1C88-440E-A2A4-53DEA04D5B02}">
      <dgm:prSet/>
      <dgm:spPr/>
      <dgm:t>
        <a:bodyPr/>
        <a:lstStyle/>
        <a:p>
          <a:pPr>
            <a:lnSpc>
              <a:spcPct val="100000"/>
            </a:lnSpc>
          </a:pPr>
          <a:r>
            <a:rPr lang="en-US" dirty="0"/>
            <a:t>The Client Relationship Summary (Form CRS)</a:t>
          </a:r>
        </a:p>
      </dgm:t>
    </dgm:pt>
    <dgm:pt modelId="{825074E3-CB15-4878-8787-3B2A1390C8A8}" type="parTrans" cxnId="{ABAA288F-C61B-45F2-BC9B-6068775FB665}">
      <dgm:prSet/>
      <dgm:spPr/>
      <dgm:t>
        <a:bodyPr/>
        <a:lstStyle/>
        <a:p>
          <a:endParaRPr lang="en-US"/>
        </a:p>
      </dgm:t>
    </dgm:pt>
    <dgm:pt modelId="{63F88401-0F34-4015-B4A4-B06B64B1E2E8}" type="sibTrans" cxnId="{ABAA288F-C61B-45F2-BC9B-6068775FB665}">
      <dgm:prSet/>
      <dgm:spPr/>
      <dgm:t>
        <a:bodyPr/>
        <a:lstStyle/>
        <a:p>
          <a:endParaRPr lang="en-US"/>
        </a:p>
      </dgm:t>
    </dgm:pt>
    <dgm:pt modelId="{E1752E97-6231-4225-85B5-8057362A467A}">
      <dgm:prSet/>
      <dgm:spPr/>
      <dgm:t>
        <a:bodyPr/>
        <a:lstStyle/>
        <a:p>
          <a:pPr>
            <a:lnSpc>
              <a:spcPct val="100000"/>
            </a:lnSpc>
          </a:pPr>
          <a:r>
            <a:rPr lang="en-US"/>
            <a:t>Effective Date</a:t>
          </a:r>
        </a:p>
      </dgm:t>
    </dgm:pt>
    <dgm:pt modelId="{826E353D-1C1C-416C-87EF-426CCC6E9AF4}" type="parTrans" cxnId="{3E694A52-81DC-42FF-8FD4-139BFEA8F95C}">
      <dgm:prSet/>
      <dgm:spPr/>
      <dgm:t>
        <a:bodyPr/>
        <a:lstStyle/>
        <a:p>
          <a:endParaRPr lang="en-US"/>
        </a:p>
      </dgm:t>
    </dgm:pt>
    <dgm:pt modelId="{3C58FB96-D143-40C1-8199-FE23812741F4}" type="sibTrans" cxnId="{3E694A52-81DC-42FF-8FD4-139BFEA8F95C}">
      <dgm:prSet/>
      <dgm:spPr/>
      <dgm:t>
        <a:bodyPr/>
        <a:lstStyle/>
        <a:p>
          <a:endParaRPr lang="en-US"/>
        </a:p>
      </dgm:t>
    </dgm:pt>
    <dgm:pt modelId="{B6785256-2DE1-4D87-9F15-441FA3F15825}">
      <dgm:prSet/>
      <dgm:spPr/>
      <dgm:t>
        <a:bodyPr/>
        <a:lstStyle/>
        <a:p>
          <a:pPr>
            <a:lnSpc>
              <a:spcPct val="100000"/>
            </a:lnSpc>
          </a:pPr>
          <a:r>
            <a:rPr lang="en-US"/>
            <a:t>State Activities</a:t>
          </a:r>
        </a:p>
      </dgm:t>
    </dgm:pt>
    <dgm:pt modelId="{0828B3E8-5B47-45AE-953F-DB435E886AB4}" type="parTrans" cxnId="{4D61C9CC-4EBD-4CC7-A658-9F7AB2068516}">
      <dgm:prSet/>
      <dgm:spPr/>
      <dgm:t>
        <a:bodyPr/>
        <a:lstStyle/>
        <a:p>
          <a:endParaRPr lang="en-US"/>
        </a:p>
      </dgm:t>
    </dgm:pt>
    <dgm:pt modelId="{1512B3B6-6994-40E2-B74B-F3968120ABA5}" type="sibTrans" cxnId="{4D61C9CC-4EBD-4CC7-A658-9F7AB2068516}">
      <dgm:prSet/>
      <dgm:spPr/>
      <dgm:t>
        <a:bodyPr/>
        <a:lstStyle/>
        <a:p>
          <a:endParaRPr lang="en-US"/>
        </a:p>
      </dgm:t>
    </dgm:pt>
    <dgm:pt modelId="{1270CF2D-900D-4BA7-8A8D-FC7C696668E8}">
      <dgm:prSet/>
      <dgm:spPr/>
      <dgm:t>
        <a:bodyPr/>
        <a:lstStyle/>
        <a:p>
          <a:pPr>
            <a:lnSpc>
              <a:spcPct val="100000"/>
            </a:lnSpc>
          </a:pPr>
          <a:r>
            <a:rPr lang="en-US" dirty="0"/>
            <a:t>What This All Means in the Real World…</a:t>
          </a:r>
        </a:p>
      </dgm:t>
    </dgm:pt>
    <dgm:pt modelId="{EDD5D63D-5DE1-41CE-BF20-D0763450FE0A}" type="parTrans" cxnId="{C1835951-4854-49F8-B610-D6E9F5A433A6}">
      <dgm:prSet/>
      <dgm:spPr/>
      <dgm:t>
        <a:bodyPr/>
        <a:lstStyle/>
        <a:p>
          <a:endParaRPr lang="en-US"/>
        </a:p>
      </dgm:t>
    </dgm:pt>
    <dgm:pt modelId="{F5475825-8023-4C66-A075-3E3AFACE5EF2}" type="sibTrans" cxnId="{C1835951-4854-49F8-B610-D6E9F5A433A6}">
      <dgm:prSet/>
      <dgm:spPr/>
      <dgm:t>
        <a:bodyPr/>
        <a:lstStyle/>
        <a:p>
          <a:endParaRPr lang="en-US"/>
        </a:p>
      </dgm:t>
    </dgm:pt>
    <dgm:pt modelId="{C2286764-A2F9-41FF-B427-92652A3FA367}" type="pres">
      <dgm:prSet presAssocID="{00D3B211-A175-4C94-B8C2-F8C04CC95645}" presName="root" presStyleCnt="0">
        <dgm:presLayoutVars>
          <dgm:dir/>
          <dgm:resizeHandles val="exact"/>
        </dgm:presLayoutVars>
      </dgm:prSet>
      <dgm:spPr/>
    </dgm:pt>
    <dgm:pt modelId="{2B6C24C2-5FDF-468E-A351-22246C00DF0C}" type="pres">
      <dgm:prSet presAssocID="{98009DCE-D25D-4CFB-8355-6FAFD4ED3151}" presName="compNode" presStyleCnt="0"/>
      <dgm:spPr/>
    </dgm:pt>
    <dgm:pt modelId="{E514906D-B612-4795-9A07-56BA0530E4D9}" type="pres">
      <dgm:prSet presAssocID="{98009DCE-D25D-4CFB-8355-6FAFD4ED3151}" presName="bgRect" presStyleLbl="bgShp" presStyleIdx="0" presStyleCnt="6"/>
      <dgm:spPr/>
    </dgm:pt>
    <dgm:pt modelId="{A23ED33D-E033-42BD-818B-389E25CAAB01}" type="pres">
      <dgm:prSet presAssocID="{98009DCE-D25D-4CFB-8355-6FAFD4ED31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Banking"/>
        </a:ext>
      </dgm:extLst>
    </dgm:pt>
    <dgm:pt modelId="{89143C8C-518C-4262-B70A-539B097B3D1B}" type="pres">
      <dgm:prSet presAssocID="{98009DCE-D25D-4CFB-8355-6FAFD4ED3151}" presName="spaceRect" presStyleCnt="0"/>
      <dgm:spPr/>
    </dgm:pt>
    <dgm:pt modelId="{AAB2177D-3954-48A7-A652-9ACD56D73671}" type="pres">
      <dgm:prSet presAssocID="{98009DCE-D25D-4CFB-8355-6FAFD4ED3151}" presName="parTx" presStyleLbl="revTx" presStyleIdx="0" presStyleCnt="6">
        <dgm:presLayoutVars>
          <dgm:chMax val="0"/>
          <dgm:chPref val="0"/>
        </dgm:presLayoutVars>
      </dgm:prSet>
      <dgm:spPr/>
    </dgm:pt>
    <dgm:pt modelId="{3F97A618-4F7B-41D3-A286-81F1E6C2226E}" type="pres">
      <dgm:prSet presAssocID="{A9832C01-45D6-405A-BE9D-07682F4485BA}" presName="sibTrans" presStyleCnt="0"/>
      <dgm:spPr/>
    </dgm:pt>
    <dgm:pt modelId="{673CDCC2-4B5F-4B7D-8593-B7481218C241}" type="pres">
      <dgm:prSet presAssocID="{F0C24281-B2AD-45D9-A424-79C169B000D9}" presName="compNode" presStyleCnt="0"/>
      <dgm:spPr/>
    </dgm:pt>
    <dgm:pt modelId="{90412093-B772-44A6-9C53-FD083B9CC696}" type="pres">
      <dgm:prSet presAssocID="{F0C24281-B2AD-45D9-A424-79C169B000D9}" presName="bgRect" presStyleLbl="bgShp" presStyleIdx="1" presStyleCnt="6"/>
      <dgm:spPr/>
    </dgm:pt>
    <dgm:pt modelId="{E55F65EF-084C-4B10-85DF-52FBC62E389E}" type="pres">
      <dgm:prSet presAssocID="{F0C24281-B2AD-45D9-A424-79C169B000D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BEB630A9-FD1C-48FF-B058-2CF1B3721042}" type="pres">
      <dgm:prSet presAssocID="{F0C24281-B2AD-45D9-A424-79C169B000D9}" presName="spaceRect" presStyleCnt="0"/>
      <dgm:spPr/>
    </dgm:pt>
    <dgm:pt modelId="{43FB4322-280B-4222-9B55-BAE5F1B3BB0C}" type="pres">
      <dgm:prSet presAssocID="{F0C24281-B2AD-45D9-A424-79C169B000D9}" presName="parTx" presStyleLbl="revTx" presStyleIdx="1" presStyleCnt="6">
        <dgm:presLayoutVars>
          <dgm:chMax val="0"/>
          <dgm:chPref val="0"/>
        </dgm:presLayoutVars>
      </dgm:prSet>
      <dgm:spPr/>
    </dgm:pt>
    <dgm:pt modelId="{959D5374-5B10-4E7D-8AEC-C0BFCD25D915}" type="pres">
      <dgm:prSet presAssocID="{ADC0BAB7-FD21-479D-9C18-C090BDB7E5AA}" presName="sibTrans" presStyleCnt="0"/>
      <dgm:spPr/>
    </dgm:pt>
    <dgm:pt modelId="{D61BD92B-3698-4E74-A0DE-694BE3402F70}" type="pres">
      <dgm:prSet presAssocID="{73A2B220-1C88-440E-A2A4-53DEA04D5B02}" presName="compNode" presStyleCnt="0"/>
      <dgm:spPr/>
    </dgm:pt>
    <dgm:pt modelId="{328672A3-249E-43DC-8BEA-9F610372DDF2}" type="pres">
      <dgm:prSet presAssocID="{73A2B220-1C88-440E-A2A4-53DEA04D5B02}" presName="bgRect" presStyleLbl="bgShp" presStyleIdx="2" presStyleCnt="6"/>
      <dgm:spPr/>
    </dgm:pt>
    <dgm:pt modelId="{A325D3E0-31C3-46DD-9B44-1E367AB4E557}" type="pres">
      <dgm:prSet presAssocID="{73A2B220-1C88-440E-A2A4-53DEA04D5B0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0D0E3972-253A-45FF-A0C3-502B8709C0FA}" type="pres">
      <dgm:prSet presAssocID="{73A2B220-1C88-440E-A2A4-53DEA04D5B02}" presName="spaceRect" presStyleCnt="0"/>
      <dgm:spPr/>
    </dgm:pt>
    <dgm:pt modelId="{20E39542-2847-454F-BC1C-52E66024C92B}" type="pres">
      <dgm:prSet presAssocID="{73A2B220-1C88-440E-A2A4-53DEA04D5B02}" presName="parTx" presStyleLbl="revTx" presStyleIdx="2" presStyleCnt="6">
        <dgm:presLayoutVars>
          <dgm:chMax val="0"/>
          <dgm:chPref val="0"/>
        </dgm:presLayoutVars>
      </dgm:prSet>
      <dgm:spPr/>
    </dgm:pt>
    <dgm:pt modelId="{6972A5A0-AAC9-4D42-89FF-A1909FB04F3D}" type="pres">
      <dgm:prSet presAssocID="{63F88401-0F34-4015-B4A4-B06B64B1E2E8}" presName="sibTrans" presStyleCnt="0"/>
      <dgm:spPr/>
    </dgm:pt>
    <dgm:pt modelId="{F35053DF-2BFB-46CB-BD14-3E2B197B4FF3}" type="pres">
      <dgm:prSet presAssocID="{E1752E97-6231-4225-85B5-8057362A467A}" presName="compNode" presStyleCnt="0"/>
      <dgm:spPr/>
    </dgm:pt>
    <dgm:pt modelId="{96B70F1E-AAA5-4424-BC97-941A5EF4C4C6}" type="pres">
      <dgm:prSet presAssocID="{E1752E97-6231-4225-85B5-8057362A467A}" presName="bgRect" presStyleLbl="bgShp" presStyleIdx="3" presStyleCnt="6"/>
      <dgm:spPr/>
    </dgm:pt>
    <dgm:pt modelId="{D6D19D17-7D45-4C0F-9A6C-ED7BDE2E2F0E}" type="pres">
      <dgm:prSet presAssocID="{E1752E97-6231-4225-85B5-8057362A467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12082B69-2735-46A2-845B-DAA94E96F8B5}" type="pres">
      <dgm:prSet presAssocID="{E1752E97-6231-4225-85B5-8057362A467A}" presName="spaceRect" presStyleCnt="0"/>
      <dgm:spPr/>
    </dgm:pt>
    <dgm:pt modelId="{5D2BFF51-9609-46DB-BD29-5158BBEA7742}" type="pres">
      <dgm:prSet presAssocID="{E1752E97-6231-4225-85B5-8057362A467A}" presName="parTx" presStyleLbl="revTx" presStyleIdx="3" presStyleCnt="6">
        <dgm:presLayoutVars>
          <dgm:chMax val="0"/>
          <dgm:chPref val="0"/>
        </dgm:presLayoutVars>
      </dgm:prSet>
      <dgm:spPr/>
    </dgm:pt>
    <dgm:pt modelId="{C4AD152A-1677-45C7-A147-55641130494B}" type="pres">
      <dgm:prSet presAssocID="{3C58FB96-D143-40C1-8199-FE23812741F4}" presName="sibTrans" presStyleCnt="0"/>
      <dgm:spPr/>
    </dgm:pt>
    <dgm:pt modelId="{B1C0AB46-35BE-4B84-871F-3455BB5260D1}" type="pres">
      <dgm:prSet presAssocID="{B6785256-2DE1-4D87-9F15-441FA3F15825}" presName="compNode" presStyleCnt="0"/>
      <dgm:spPr/>
    </dgm:pt>
    <dgm:pt modelId="{655C3C72-D4F7-4D1E-8701-A2B850174305}" type="pres">
      <dgm:prSet presAssocID="{B6785256-2DE1-4D87-9F15-441FA3F15825}" presName="bgRect" presStyleLbl="bgShp" presStyleIdx="4" presStyleCnt="6" custLinFactNeighborX="0" custLinFactNeighborY="-16257"/>
      <dgm:spPr/>
    </dgm:pt>
    <dgm:pt modelId="{94F1DD4B-D804-4AC6-B333-3397FF755EAD}" type="pres">
      <dgm:prSet presAssocID="{B6785256-2DE1-4D87-9F15-441FA3F1582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A5790B86-AEC8-410D-9F0E-7786F550053B}" type="pres">
      <dgm:prSet presAssocID="{B6785256-2DE1-4D87-9F15-441FA3F15825}" presName="spaceRect" presStyleCnt="0"/>
      <dgm:spPr/>
    </dgm:pt>
    <dgm:pt modelId="{B720C403-7A1A-4CF1-A16B-47CAC2D3D8F0}" type="pres">
      <dgm:prSet presAssocID="{B6785256-2DE1-4D87-9F15-441FA3F15825}" presName="parTx" presStyleLbl="revTx" presStyleIdx="4" presStyleCnt="6">
        <dgm:presLayoutVars>
          <dgm:chMax val="0"/>
          <dgm:chPref val="0"/>
        </dgm:presLayoutVars>
      </dgm:prSet>
      <dgm:spPr/>
    </dgm:pt>
    <dgm:pt modelId="{E169C30E-2964-4A24-8B02-73C43E0E8B9B}" type="pres">
      <dgm:prSet presAssocID="{1512B3B6-6994-40E2-B74B-F3968120ABA5}" presName="sibTrans" presStyleCnt="0"/>
      <dgm:spPr/>
    </dgm:pt>
    <dgm:pt modelId="{160880C4-3DFD-4F26-8288-42662F6B5958}" type="pres">
      <dgm:prSet presAssocID="{1270CF2D-900D-4BA7-8A8D-FC7C696668E8}" presName="compNode" presStyleCnt="0"/>
      <dgm:spPr/>
    </dgm:pt>
    <dgm:pt modelId="{A137EDD0-C6CA-4A97-AB44-CAC90020DCED}" type="pres">
      <dgm:prSet presAssocID="{1270CF2D-900D-4BA7-8A8D-FC7C696668E8}" presName="bgRect" presStyleLbl="bgShp" presStyleIdx="5" presStyleCnt="6"/>
      <dgm:spPr/>
    </dgm:pt>
    <dgm:pt modelId="{080DA165-0B8D-4BF8-90D5-208FCF45A1BA}" type="pres">
      <dgm:prSet presAssocID="{1270CF2D-900D-4BA7-8A8D-FC7C696668E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on Shelf"/>
        </a:ext>
      </dgm:extLst>
    </dgm:pt>
    <dgm:pt modelId="{DFAB4FE1-65FE-4451-9244-E224AA0200BA}" type="pres">
      <dgm:prSet presAssocID="{1270CF2D-900D-4BA7-8A8D-FC7C696668E8}" presName="spaceRect" presStyleCnt="0"/>
      <dgm:spPr/>
    </dgm:pt>
    <dgm:pt modelId="{51D05AD2-75EE-444D-99E9-D4B1242F0B5E}" type="pres">
      <dgm:prSet presAssocID="{1270CF2D-900D-4BA7-8A8D-FC7C696668E8}" presName="parTx" presStyleLbl="revTx" presStyleIdx="5" presStyleCnt="6">
        <dgm:presLayoutVars>
          <dgm:chMax val="0"/>
          <dgm:chPref val="0"/>
        </dgm:presLayoutVars>
      </dgm:prSet>
      <dgm:spPr/>
    </dgm:pt>
  </dgm:ptLst>
  <dgm:cxnLst>
    <dgm:cxn modelId="{393CDD10-CC85-48A3-89C0-F18886ED34EF}" type="presOf" srcId="{E1752E97-6231-4225-85B5-8057362A467A}" destId="{5D2BFF51-9609-46DB-BD29-5158BBEA7742}" srcOrd="0" destOrd="0" presId="urn:microsoft.com/office/officeart/2018/2/layout/IconVerticalSolidList"/>
    <dgm:cxn modelId="{A3EB7619-3555-4366-B1D5-CCDEE1CD758C}" type="presOf" srcId="{00D3B211-A175-4C94-B8C2-F8C04CC95645}" destId="{C2286764-A2F9-41FF-B427-92652A3FA367}" srcOrd="0" destOrd="0" presId="urn:microsoft.com/office/officeart/2018/2/layout/IconVerticalSolidList"/>
    <dgm:cxn modelId="{2D99C93F-9677-4C4A-9A88-C9964916B7F1}" type="presOf" srcId="{73A2B220-1C88-440E-A2A4-53DEA04D5B02}" destId="{20E39542-2847-454F-BC1C-52E66024C92B}" srcOrd="0" destOrd="0" presId="urn:microsoft.com/office/officeart/2018/2/layout/IconVerticalSolidList"/>
    <dgm:cxn modelId="{865B4861-6181-4CF1-8AE7-B96C73C5E9EA}" srcId="{00D3B211-A175-4C94-B8C2-F8C04CC95645}" destId="{F0C24281-B2AD-45D9-A424-79C169B000D9}" srcOrd="1" destOrd="0" parTransId="{6AFF9B3C-290B-4979-8152-3A1D539537E2}" sibTransId="{ADC0BAB7-FD21-479D-9C18-C090BDB7E5AA}"/>
    <dgm:cxn modelId="{CAC72666-30B6-4077-9EEE-EF2BC7A8167F}" type="presOf" srcId="{B6785256-2DE1-4D87-9F15-441FA3F15825}" destId="{B720C403-7A1A-4CF1-A16B-47CAC2D3D8F0}" srcOrd="0" destOrd="0" presId="urn:microsoft.com/office/officeart/2018/2/layout/IconVerticalSolidList"/>
    <dgm:cxn modelId="{41A0B247-A240-44C3-B77B-F8AD7D01F351}" type="presOf" srcId="{98009DCE-D25D-4CFB-8355-6FAFD4ED3151}" destId="{AAB2177D-3954-48A7-A652-9ACD56D73671}" srcOrd="0" destOrd="0" presId="urn:microsoft.com/office/officeart/2018/2/layout/IconVerticalSolidList"/>
    <dgm:cxn modelId="{C1835951-4854-49F8-B610-D6E9F5A433A6}" srcId="{00D3B211-A175-4C94-B8C2-F8C04CC95645}" destId="{1270CF2D-900D-4BA7-8A8D-FC7C696668E8}" srcOrd="5" destOrd="0" parTransId="{EDD5D63D-5DE1-41CE-BF20-D0763450FE0A}" sibTransId="{F5475825-8023-4C66-A075-3E3AFACE5EF2}"/>
    <dgm:cxn modelId="{3E694A52-81DC-42FF-8FD4-139BFEA8F95C}" srcId="{00D3B211-A175-4C94-B8C2-F8C04CC95645}" destId="{E1752E97-6231-4225-85B5-8057362A467A}" srcOrd="3" destOrd="0" parTransId="{826E353D-1C1C-416C-87EF-426CCC6E9AF4}" sibTransId="{3C58FB96-D143-40C1-8199-FE23812741F4}"/>
    <dgm:cxn modelId="{ABAA288F-C61B-45F2-BC9B-6068775FB665}" srcId="{00D3B211-A175-4C94-B8C2-F8C04CC95645}" destId="{73A2B220-1C88-440E-A2A4-53DEA04D5B02}" srcOrd="2" destOrd="0" parTransId="{825074E3-CB15-4878-8787-3B2A1390C8A8}" sibTransId="{63F88401-0F34-4015-B4A4-B06B64B1E2E8}"/>
    <dgm:cxn modelId="{22883D9E-0E31-4F06-99D2-1A9C7A1287C0}" type="presOf" srcId="{1270CF2D-900D-4BA7-8A8D-FC7C696668E8}" destId="{51D05AD2-75EE-444D-99E9-D4B1242F0B5E}" srcOrd="0" destOrd="0" presId="urn:microsoft.com/office/officeart/2018/2/layout/IconVerticalSolidList"/>
    <dgm:cxn modelId="{4D61C9CC-4EBD-4CC7-A658-9F7AB2068516}" srcId="{00D3B211-A175-4C94-B8C2-F8C04CC95645}" destId="{B6785256-2DE1-4D87-9F15-441FA3F15825}" srcOrd="4" destOrd="0" parTransId="{0828B3E8-5B47-45AE-953F-DB435E886AB4}" sibTransId="{1512B3B6-6994-40E2-B74B-F3968120ABA5}"/>
    <dgm:cxn modelId="{65EA10CD-CF49-483B-A7F9-803026318460}" type="presOf" srcId="{F0C24281-B2AD-45D9-A424-79C169B000D9}" destId="{43FB4322-280B-4222-9B55-BAE5F1B3BB0C}" srcOrd="0" destOrd="0" presId="urn:microsoft.com/office/officeart/2018/2/layout/IconVerticalSolidList"/>
    <dgm:cxn modelId="{293B1DE9-7828-40AE-A3CE-09C523B729E3}" srcId="{00D3B211-A175-4C94-B8C2-F8C04CC95645}" destId="{98009DCE-D25D-4CFB-8355-6FAFD4ED3151}" srcOrd="0" destOrd="0" parTransId="{8D3194B2-A024-4E51-B496-D216CD0FE99C}" sibTransId="{A9832C01-45D6-405A-BE9D-07682F4485BA}"/>
    <dgm:cxn modelId="{DCFEF36F-0F31-4F7F-B819-BD7AF2DB1371}" type="presParOf" srcId="{C2286764-A2F9-41FF-B427-92652A3FA367}" destId="{2B6C24C2-5FDF-468E-A351-22246C00DF0C}" srcOrd="0" destOrd="0" presId="urn:microsoft.com/office/officeart/2018/2/layout/IconVerticalSolidList"/>
    <dgm:cxn modelId="{24CFA50F-D776-458E-BCBC-6A609642E2BE}" type="presParOf" srcId="{2B6C24C2-5FDF-468E-A351-22246C00DF0C}" destId="{E514906D-B612-4795-9A07-56BA0530E4D9}" srcOrd="0" destOrd="0" presId="urn:microsoft.com/office/officeart/2018/2/layout/IconVerticalSolidList"/>
    <dgm:cxn modelId="{0ED1ACD3-483D-4693-BB6D-AEB18D967E7C}" type="presParOf" srcId="{2B6C24C2-5FDF-468E-A351-22246C00DF0C}" destId="{A23ED33D-E033-42BD-818B-389E25CAAB01}" srcOrd="1" destOrd="0" presId="urn:microsoft.com/office/officeart/2018/2/layout/IconVerticalSolidList"/>
    <dgm:cxn modelId="{ED4642C1-E2D0-456A-9F79-16999B06496C}" type="presParOf" srcId="{2B6C24C2-5FDF-468E-A351-22246C00DF0C}" destId="{89143C8C-518C-4262-B70A-539B097B3D1B}" srcOrd="2" destOrd="0" presId="urn:microsoft.com/office/officeart/2018/2/layout/IconVerticalSolidList"/>
    <dgm:cxn modelId="{60AE080A-9B87-4EE5-9CEF-859405954256}" type="presParOf" srcId="{2B6C24C2-5FDF-468E-A351-22246C00DF0C}" destId="{AAB2177D-3954-48A7-A652-9ACD56D73671}" srcOrd="3" destOrd="0" presId="urn:microsoft.com/office/officeart/2018/2/layout/IconVerticalSolidList"/>
    <dgm:cxn modelId="{21123D3A-0F65-4500-97DA-1B82627614B0}" type="presParOf" srcId="{C2286764-A2F9-41FF-B427-92652A3FA367}" destId="{3F97A618-4F7B-41D3-A286-81F1E6C2226E}" srcOrd="1" destOrd="0" presId="urn:microsoft.com/office/officeart/2018/2/layout/IconVerticalSolidList"/>
    <dgm:cxn modelId="{3590E1E5-5747-4DC1-B9F4-B712D2DD874C}" type="presParOf" srcId="{C2286764-A2F9-41FF-B427-92652A3FA367}" destId="{673CDCC2-4B5F-4B7D-8593-B7481218C241}" srcOrd="2" destOrd="0" presId="urn:microsoft.com/office/officeart/2018/2/layout/IconVerticalSolidList"/>
    <dgm:cxn modelId="{5088D074-86CB-45D9-AE3D-507FB9006892}" type="presParOf" srcId="{673CDCC2-4B5F-4B7D-8593-B7481218C241}" destId="{90412093-B772-44A6-9C53-FD083B9CC696}" srcOrd="0" destOrd="0" presId="urn:microsoft.com/office/officeart/2018/2/layout/IconVerticalSolidList"/>
    <dgm:cxn modelId="{9274BFCC-BA2C-4C9E-A431-A7EC22EB0B95}" type="presParOf" srcId="{673CDCC2-4B5F-4B7D-8593-B7481218C241}" destId="{E55F65EF-084C-4B10-85DF-52FBC62E389E}" srcOrd="1" destOrd="0" presId="urn:microsoft.com/office/officeart/2018/2/layout/IconVerticalSolidList"/>
    <dgm:cxn modelId="{C91C7357-0D91-457C-8C03-3D11F9D3AE06}" type="presParOf" srcId="{673CDCC2-4B5F-4B7D-8593-B7481218C241}" destId="{BEB630A9-FD1C-48FF-B058-2CF1B3721042}" srcOrd="2" destOrd="0" presId="urn:microsoft.com/office/officeart/2018/2/layout/IconVerticalSolidList"/>
    <dgm:cxn modelId="{52C6208A-B52B-4BD8-ABD9-2A121EEED3A6}" type="presParOf" srcId="{673CDCC2-4B5F-4B7D-8593-B7481218C241}" destId="{43FB4322-280B-4222-9B55-BAE5F1B3BB0C}" srcOrd="3" destOrd="0" presId="urn:microsoft.com/office/officeart/2018/2/layout/IconVerticalSolidList"/>
    <dgm:cxn modelId="{BB2BA659-B5D7-4513-9510-8E0900EEADFC}" type="presParOf" srcId="{C2286764-A2F9-41FF-B427-92652A3FA367}" destId="{959D5374-5B10-4E7D-8AEC-C0BFCD25D915}" srcOrd="3" destOrd="0" presId="urn:microsoft.com/office/officeart/2018/2/layout/IconVerticalSolidList"/>
    <dgm:cxn modelId="{3027FC3F-25CA-471C-BEE8-5883EE33DFC4}" type="presParOf" srcId="{C2286764-A2F9-41FF-B427-92652A3FA367}" destId="{D61BD92B-3698-4E74-A0DE-694BE3402F70}" srcOrd="4" destOrd="0" presId="urn:microsoft.com/office/officeart/2018/2/layout/IconVerticalSolidList"/>
    <dgm:cxn modelId="{73DA77CB-C46E-4741-9C13-013B4B36F062}" type="presParOf" srcId="{D61BD92B-3698-4E74-A0DE-694BE3402F70}" destId="{328672A3-249E-43DC-8BEA-9F610372DDF2}" srcOrd="0" destOrd="0" presId="urn:microsoft.com/office/officeart/2018/2/layout/IconVerticalSolidList"/>
    <dgm:cxn modelId="{A02F8624-DE77-4510-82C8-41B691070626}" type="presParOf" srcId="{D61BD92B-3698-4E74-A0DE-694BE3402F70}" destId="{A325D3E0-31C3-46DD-9B44-1E367AB4E557}" srcOrd="1" destOrd="0" presId="urn:microsoft.com/office/officeart/2018/2/layout/IconVerticalSolidList"/>
    <dgm:cxn modelId="{3A5C8D3F-FD67-40B2-865B-396CA1276F02}" type="presParOf" srcId="{D61BD92B-3698-4E74-A0DE-694BE3402F70}" destId="{0D0E3972-253A-45FF-A0C3-502B8709C0FA}" srcOrd="2" destOrd="0" presId="urn:microsoft.com/office/officeart/2018/2/layout/IconVerticalSolidList"/>
    <dgm:cxn modelId="{6A4DA42E-E374-4DA0-8E20-7D2C5FF253B0}" type="presParOf" srcId="{D61BD92B-3698-4E74-A0DE-694BE3402F70}" destId="{20E39542-2847-454F-BC1C-52E66024C92B}" srcOrd="3" destOrd="0" presId="urn:microsoft.com/office/officeart/2018/2/layout/IconVerticalSolidList"/>
    <dgm:cxn modelId="{29322A9D-05E3-42EB-9BF2-2615302C4978}" type="presParOf" srcId="{C2286764-A2F9-41FF-B427-92652A3FA367}" destId="{6972A5A0-AAC9-4D42-89FF-A1909FB04F3D}" srcOrd="5" destOrd="0" presId="urn:microsoft.com/office/officeart/2018/2/layout/IconVerticalSolidList"/>
    <dgm:cxn modelId="{62E74385-4857-4D10-92C0-F80031066A05}" type="presParOf" srcId="{C2286764-A2F9-41FF-B427-92652A3FA367}" destId="{F35053DF-2BFB-46CB-BD14-3E2B197B4FF3}" srcOrd="6" destOrd="0" presId="urn:microsoft.com/office/officeart/2018/2/layout/IconVerticalSolidList"/>
    <dgm:cxn modelId="{C0CAFD96-80E2-47A6-BD9F-A3A60C1C61AE}" type="presParOf" srcId="{F35053DF-2BFB-46CB-BD14-3E2B197B4FF3}" destId="{96B70F1E-AAA5-4424-BC97-941A5EF4C4C6}" srcOrd="0" destOrd="0" presId="urn:microsoft.com/office/officeart/2018/2/layout/IconVerticalSolidList"/>
    <dgm:cxn modelId="{0C2A1492-A314-44E5-A04F-84A2A41625C1}" type="presParOf" srcId="{F35053DF-2BFB-46CB-BD14-3E2B197B4FF3}" destId="{D6D19D17-7D45-4C0F-9A6C-ED7BDE2E2F0E}" srcOrd="1" destOrd="0" presId="urn:microsoft.com/office/officeart/2018/2/layout/IconVerticalSolidList"/>
    <dgm:cxn modelId="{71F00596-A137-4D25-B8A2-9644CA83E870}" type="presParOf" srcId="{F35053DF-2BFB-46CB-BD14-3E2B197B4FF3}" destId="{12082B69-2735-46A2-845B-DAA94E96F8B5}" srcOrd="2" destOrd="0" presId="urn:microsoft.com/office/officeart/2018/2/layout/IconVerticalSolidList"/>
    <dgm:cxn modelId="{4C43E3A3-E6F3-45C8-AEA6-EC4B225E588B}" type="presParOf" srcId="{F35053DF-2BFB-46CB-BD14-3E2B197B4FF3}" destId="{5D2BFF51-9609-46DB-BD29-5158BBEA7742}" srcOrd="3" destOrd="0" presId="urn:microsoft.com/office/officeart/2018/2/layout/IconVerticalSolidList"/>
    <dgm:cxn modelId="{9EABBB1E-DDC8-470F-9C75-308A484E47CA}" type="presParOf" srcId="{C2286764-A2F9-41FF-B427-92652A3FA367}" destId="{C4AD152A-1677-45C7-A147-55641130494B}" srcOrd="7" destOrd="0" presId="urn:microsoft.com/office/officeart/2018/2/layout/IconVerticalSolidList"/>
    <dgm:cxn modelId="{0448913E-0307-414F-97AD-1A075F7DE8DC}" type="presParOf" srcId="{C2286764-A2F9-41FF-B427-92652A3FA367}" destId="{B1C0AB46-35BE-4B84-871F-3455BB5260D1}" srcOrd="8" destOrd="0" presId="urn:microsoft.com/office/officeart/2018/2/layout/IconVerticalSolidList"/>
    <dgm:cxn modelId="{846D9DB4-03A9-49EB-8AF9-5B4D3EAF5348}" type="presParOf" srcId="{B1C0AB46-35BE-4B84-871F-3455BB5260D1}" destId="{655C3C72-D4F7-4D1E-8701-A2B850174305}" srcOrd="0" destOrd="0" presId="urn:microsoft.com/office/officeart/2018/2/layout/IconVerticalSolidList"/>
    <dgm:cxn modelId="{6A0BB30E-5142-45D6-83D5-6CE5E12161E7}" type="presParOf" srcId="{B1C0AB46-35BE-4B84-871F-3455BB5260D1}" destId="{94F1DD4B-D804-4AC6-B333-3397FF755EAD}" srcOrd="1" destOrd="0" presId="urn:microsoft.com/office/officeart/2018/2/layout/IconVerticalSolidList"/>
    <dgm:cxn modelId="{0BFBEE0D-604B-41A7-953B-90F4A7F4AC61}" type="presParOf" srcId="{B1C0AB46-35BE-4B84-871F-3455BB5260D1}" destId="{A5790B86-AEC8-410D-9F0E-7786F550053B}" srcOrd="2" destOrd="0" presId="urn:microsoft.com/office/officeart/2018/2/layout/IconVerticalSolidList"/>
    <dgm:cxn modelId="{AF0C002A-DCFA-4272-A931-67BB84475D32}" type="presParOf" srcId="{B1C0AB46-35BE-4B84-871F-3455BB5260D1}" destId="{B720C403-7A1A-4CF1-A16B-47CAC2D3D8F0}" srcOrd="3" destOrd="0" presId="urn:microsoft.com/office/officeart/2018/2/layout/IconVerticalSolidList"/>
    <dgm:cxn modelId="{DAE699CD-7C9D-4B40-A15F-A166C3D3B5ED}" type="presParOf" srcId="{C2286764-A2F9-41FF-B427-92652A3FA367}" destId="{E169C30E-2964-4A24-8B02-73C43E0E8B9B}" srcOrd="9" destOrd="0" presId="urn:microsoft.com/office/officeart/2018/2/layout/IconVerticalSolidList"/>
    <dgm:cxn modelId="{C775CB0B-EA09-46B2-8764-2EB8C84BD4AE}" type="presParOf" srcId="{C2286764-A2F9-41FF-B427-92652A3FA367}" destId="{160880C4-3DFD-4F26-8288-42662F6B5958}" srcOrd="10" destOrd="0" presId="urn:microsoft.com/office/officeart/2018/2/layout/IconVerticalSolidList"/>
    <dgm:cxn modelId="{16E80BDC-F89B-4A96-B94F-C988569C3667}" type="presParOf" srcId="{160880C4-3DFD-4F26-8288-42662F6B5958}" destId="{A137EDD0-C6CA-4A97-AB44-CAC90020DCED}" srcOrd="0" destOrd="0" presId="urn:microsoft.com/office/officeart/2018/2/layout/IconVerticalSolidList"/>
    <dgm:cxn modelId="{F0B62A6D-1656-412D-AED4-C37BFB74440B}" type="presParOf" srcId="{160880C4-3DFD-4F26-8288-42662F6B5958}" destId="{080DA165-0B8D-4BF8-90D5-208FCF45A1BA}" srcOrd="1" destOrd="0" presId="urn:microsoft.com/office/officeart/2018/2/layout/IconVerticalSolidList"/>
    <dgm:cxn modelId="{7BE7B7CF-0741-4AB2-A1BE-50952B8DDD24}" type="presParOf" srcId="{160880C4-3DFD-4F26-8288-42662F6B5958}" destId="{DFAB4FE1-65FE-4451-9244-E224AA0200BA}" srcOrd="2" destOrd="0" presId="urn:microsoft.com/office/officeart/2018/2/layout/IconVerticalSolidList"/>
    <dgm:cxn modelId="{C2EA2304-89D4-4C77-BBBF-03F06BC8871D}" type="presParOf" srcId="{160880C4-3DFD-4F26-8288-42662F6B5958}" destId="{51D05AD2-75EE-444D-99E9-D4B1242F0B5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E9761E-A8A8-40DA-93E4-9155F5EEE17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869B49-0ABA-4202-AF13-EC49C63D793E}">
      <dgm:prSet/>
      <dgm:spPr/>
      <dgm:t>
        <a:bodyPr/>
        <a:lstStyle/>
        <a:p>
          <a:pPr>
            <a:lnSpc>
              <a:spcPct val="100000"/>
            </a:lnSpc>
          </a:pPr>
          <a:r>
            <a:rPr lang="en-US"/>
            <a:t>Applies directly to </a:t>
          </a:r>
          <a:r>
            <a:rPr lang="en-US" b="1"/>
            <a:t>BDs (not RRs)</a:t>
          </a:r>
          <a:endParaRPr lang="en-US"/>
        </a:p>
      </dgm:t>
    </dgm:pt>
    <dgm:pt modelId="{CD629CFA-1928-48BA-9A8E-3E7D19A3EBF8}" type="parTrans" cxnId="{417C709A-E0B6-45D5-8620-F6EC4A1A37C0}">
      <dgm:prSet/>
      <dgm:spPr/>
      <dgm:t>
        <a:bodyPr/>
        <a:lstStyle/>
        <a:p>
          <a:endParaRPr lang="en-US"/>
        </a:p>
      </dgm:t>
    </dgm:pt>
    <dgm:pt modelId="{2E4A3C08-5DDD-446C-8BEB-F5E22F230DDA}" type="sibTrans" cxnId="{417C709A-E0B6-45D5-8620-F6EC4A1A37C0}">
      <dgm:prSet/>
      <dgm:spPr/>
      <dgm:t>
        <a:bodyPr/>
        <a:lstStyle/>
        <a:p>
          <a:endParaRPr lang="en-US"/>
        </a:p>
      </dgm:t>
    </dgm:pt>
    <dgm:pt modelId="{06C1D04C-EE08-49BF-A9E5-5E3B3353B5CC}">
      <dgm:prSet/>
      <dgm:spPr/>
      <dgm:t>
        <a:bodyPr/>
        <a:lstStyle/>
        <a:p>
          <a:pPr>
            <a:lnSpc>
              <a:spcPct val="100000"/>
            </a:lnSpc>
          </a:pPr>
          <a:r>
            <a:rPr lang="en-US" dirty="0"/>
            <a:t>In addition to conflict-related policies and procedures, must have separate written policies and procedures reasonably designed to comply with Reg BI overall.</a:t>
          </a:r>
        </a:p>
      </dgm:t>
    </dgm:pt>
    <dgm:pt modelId="{FC6D2C80-7D16-4280-A301-7137B0A145A9}" type="parTrans" cxnId="{7A67FED1-0B8D-443A-9750-EE7F660C104A}">
      <dgm:prSet/>
      <dgm:spPr/>
      <dgm:t>
        <a:bodyPr/>
        <a:lstStyle/>
        <a:p>
          <a:endParaRPr lang="en-US"/>
        </a:p>
      </dgm:t>
    </dgm:pt>
    <dgm:pt modelId="{22F5704E-2A29-4ACE-BD00-31D3E4AA222E}" type="sibTrans" cxnId="{7A67FED1-0B8D-443A-9750-EE7F660C104A}">
      <dgm:prSet/>
      <dgm:spPr/>
      <dgm:t>
        <a:bodyPr/>
        <a:lstStyle/>
        <a:p>
          <a:endParaRPr lang="en-US"/>
        </a:p>
      </dgm:t>
    </dgm:pt>
    <dgm:pt modelId="{5E1F2DE0-4C13-40F6-8963-AADB0154BA7C}" type="pres">
      <dgm:prSet presAssocID="{85E9761E-A8A8-40DA-93E4-9155F5EEE170}" presName="root" presStyleCnt="0">
        <dgm:presLayoutVars>
          <dgm:dir/>
          <dgm:resizeHandles val="exact"/>
        </dgm:presLayoutVars>
      </dgm:prSet>
      <dgm:spPr/>
    </dgm:pt>
    <dgm:pt modelId="{986515EB-8168-4BF7-A161-683C3FD8C47A}" type="pres">
      <dgm:prSet presAssocID="{A1869B49-0ABA-4202-AF13-EC49C63D793E}" presName="compNode" presStyleCnt="0"/>
      <dgm:spPr/>
    </dgm:pt>
    <dgm:pt modelId="{9FFCEF3A-C04C-442A-92F8-C35C888E88F1}" type="pres">
      <dgm:prSet presAssocID="{A1869B49-0ABA-4202-AF13-EC49C63D793E}" presName="bgRect" presStyleLbl="bgShp" presStyleIdx="0" presStyleCnt="2"/>
      <dgm:spPr>
        <a:solidFill>
          <a:srgbClr val="016E99"/>
        </a:solidFill>
      </dgm:spPr>
    </dgm:pt>
    <dgm:pt modelId="{A9FC28D6-C208-42EC-AF6B-75E6F1C21D6B}" type="pres">
      <dgm:prSet presAssocID="{A1869B49-0ABA-4202-AF13-EC49C63D793E}"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rget Audience"/>
        </a:ext>
      </dgm:extLst>
    </dgm:pt>
    <dgm:pt modelId="{BCAAE68F-C1F4-4D25-9861-65A0802C3BA5}" type="pres">
      <dgm:prSet presAssocID="{A1869B49-0ABA-4202-AF13-EC49C63D793E}" presName="spaceRect" presStyleCnt="0"/>
      <dgm:spPr/>
    </dgm:pt>
    <dgm:pt modelId="{D775F1C4-A691-4B48-B1D8-60036F42E261}" type="pres">
      <dgm:prSet presAssocID="{A1869B49-0ABA-4202-AF13-EC49C63D793E}" presName="parTx" presStyleLbl="revTx" presStyleIdx="0" presStyleCnt="2">
        <dgm:presLayoutVars>
          <dgm:chMax val="0"/>
          <dgm:chPref val="0"/>
        </dgm:presLayoutVars>
      </dgm:prSet>
      <dgm:spPr/>
    </dgm:pt>
    <dgm:pt modelId="{B496460C-1336-4FCB-A634-3CD66F33B8A2}" type="pres">
      <dgm:prSet presAssocID="{2E4A3C08-5DDD-446C-8BEB-F5E22F230DDA}" presName="sibTrans" presStyleCnt="0"/>
      <dgm:spPr/>
    </dgm:pt>
    <dgm:pt modelId="{0F9B05B9-5D21-4B30-9406-6BAFBB99A566}" type="pres">
      <dgm:prSet presAssocID="{06C1D04C-EE08-49BF-A9E5-5E3B3353B5CC}" presName="compNode" presStyleCnt="0"/>
      <dgm:spPr/>
    </dgm:pt>
    <dgm:pt modelId="{4FE15384-8FD9-4F6A-8E39-E1888784CAF5}" type="pres">
      <dgm:prSet presAssocID="{06C1D04C-EE08-49BF-A9E5-5E3B3353B5CC}" presName="bgRect" presStyleLbl="bgShp" presStyleIdx="1" presStyleCnt="2" custScaleY="130715"/>
      <dgm:spPr>
        <a:solidFill>
          <a:schemeClr val="accent2">
            <a:lumMod val="50000"/>
          </a:schemeClr>
        </a:solidFill>
      </dgm:spPr>
    </dgm:pt>
    <dgm:pt modelId="{0C1DAA60-A8B7-43ED-9FD6-EEC1979AEB84}" type="pres">
      <dgm:prSet presAssocID="{06C1D04C-EE08-49BF-A9E5-5E3B3353B5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C47F869C-7788-4472-807B-02A637639043}" type="pres">
      <dgm:prSet presAssocID="{06C1D04C-EE08-49BF-A9E5-5E3B3353B5CC}" presName="spaceRect" presStyleCnt="0"/>
      <dgm:spPr/>
    </dgm:pt>
    <dgm:pt modelId="{F2A2746F-7D31-41F4-96CA-636E8CDD6822}" type="pres">
      <dgm:prSet presAssocID="{06C1D04C-EE08-49BF-A9E5-5E3B3353B5CC}" presName="parTx" presStyleLbl="revTx" presStyleIdx="1" presStyleCnt="2">
        <dgm:presLayoutVars>
          <dgm:chMax val="0"/>
          <dgm:chPref val="0"/>
        </dgm:presLayoutVars>
      </dgm:prSet>
      <dgm:spPr/>
    </dgm:pt>
  </dgm:ptLst>
  <dgm:cxnLst>
    <dgm:cxn modelId="{64B82918-1B65-4F27-843F-4DFE2AF9B684}" type="presOf" srcId="{06C1D04C-EE08-49BF-A9E5-5E3B3353B5CC}" destId="{F2A2746F-7D31-41F4-96CA-636E8CDD6822}" srcOrd="0" destOrd="0" presId="urn:microsoft.com/office/officeart/2018/2/layout/IconVerticalSolidList"/>
    <dgm:cxn modelId="{6E2B167F-0F07-4E51-B5CB-F12BF1485A80}" type="presOf" srcId="{85E9761E-A8A8-40DA-93E4-9155F5EEE170}" destId="{5E1F2DE0-4C13-40F6-8963-AADB0154BA7C}" srcOrd="0" destOrd="0" presId="urn:microsoft.com/office/officeart/2018/2/layout/IconVerticalSolidList"/>
    <dgm:cxn modelId="{417C709A-E0B6-45D5-8620-F6EC4A1A37C0}" srcId="{85E9761E-A8A8-40DA-93E4-9155F5EEE170}" destId="{A1869B49-0ABA-4202-AF13-EC49C63D793E}" srcOrd="0" destOrd="0" parTransId="{CD629CFA-1928-48BA-9A8E-3E7D19A3EBF8}" sibTransId="{2E4A3C08-5DDD-446C-8BEB-F5E22F230DDA}"/>
    <dgm:cxn modelId="{7A67FED1-0B8D-443A-9750-EE7F660C104A}" srcId="{85E9761E-A8A8-40DA-93E4-9155F5EEE170}" destId="{06C1D04C-EE08-49BF-A9E5-5E3B3353B5CC}" srcOrd="1" destOrd="0" parTransId="{FC6D2C80-7D16-4280-A301-7137B0A145A9}" sibTransId="{22F5704E-2A29-4ACE-BD00-31D3E4AA222E}"/>
    <dgm:cxn modelId="{2353F4FD-095D-47E7-B123-88190BA0E831}" type="presOf" srcId="{A1869B49-0ABA-4202-AF13-EC49C63D793E}" destId="{D775F1C4-A691-4B48-B1D8-60036F42E261}" srcOrd="0" destOrd="0" presId="urn:microsoft.com/office/officeart/2018/2/layout/IconVerticalSolidList"/>
    <dgm:cxn modelId="{23B581C2-2497-4F39-92E1-984A72D6C31D}" type="presParOf" srcId="{5E1F2DE0-4C13-40F6-8963-AADB0154BA7C}" destId="{986515EB-8168-4BF7-A161-683C3FD8C47A}" srcOrd="0" destOrd="0" presId="urn:microsoft.com/office/officeart/2018/2/layout/IconVerticalSolidList"/>
    <dgm:cxn modelId="{BC61D14D-EF55-4768-BA75-D4572209C58C}" type="presParOf" srcId="{986515EB-8168-4BF7-A161-683C3FD8C47A}" destId="{9FFCEF3A-C04C-442A-92F8-C35C888E88F1}" srcOrd="0" destOrd="0" presId="urn:microsoft.com/office/officeart/2018/2/layout/IconVerticalSolidList"/>
    <dgm:cxn modelId="{488CD07A-011F-45B4-9AC4-715A0262B890}" type="presParOf" srcId="{986515EB-8168-4BF7-A161-683C3FD8C47A}" destId="{A9FC28D6-C208-42EC-AF6B-75E6F1C21D6B}" srcOrd="1" destOrd="0" presId="urn:microsoft.com/office/officeart/2018/2/layout/IconVerticalSolidList"/>
    <dgm:cxn modelId="{AF9BA04C-3672-463A-91E0-F0C80A9D9A36}" type="presParOf" srcId="{986515EB-8168-4BF7-A161-683C3FD8C47A}" destId="{BCAAE68F-C1F4-4D25-9861-65A0802C3BA5}" srcOrd="2" destOrd="0" presId="urn:microsoft.com/office/officeart/2018/2/layout/IconVerticalSolidList"/>
    <dgm:cxn modelId="{B3362487-F572-436D-B46B-6A2B99D8CE1D}" type="presParOf" srcId="{986515EB-8168-4BF7-A161-683C3FD8C47A}" destId="{D775F1C4-A691-4B48-B1D8-60036F42E261}" srcOrd="3" destOrd="0" presId="urn:microsoft.com/office/officeart/2018/2/layout/IconVerticalSolidList"/>
    <dgm:cxn modelId="{DF5E43FB-B5F2-4516-836D-4084BF5D77F4}" type="presParOf" srcId="{5E1F2DE0-4C13-40F6-8963-AADB0154BA7C}" destId="{B496460C-1336-4FCB-A634-3CD66F33B8A2}" srcOrd="1" destOrd="0" presId="urn:microsoft.com/office/officeart/2018/2/layout/IconVerticalSolidList"/>
    <dgm:cxn modelId="{1FC6D1DF-1574-409A-9C8B-CFB82131EB32}" type="presParOf" srcId="{5E1F2DE0-4C13-40F6-8963-AADB0154BA7C}" destId="{0F9B05B9-5D21-4B30-9406-6BAFBB99A566}" srcOrd="2" destOrd="0" presId="urn:microsoft.com/office/officeart/2018/2/layout/IconVerticalSolidList"/>
    <dgm:cxn modelId="{1CA9DDDC-193F-4C43-83BA-D14F50C15285}" type="presParOf" srcId="{0F9B05B9-5D21-4B30-9406-6BAFBB99A566}" destId="{4FE15384-8FD9-4F6A-8E39-E1888784CAF5}" srcOrd="0" destOrd="0" presId="urn:microsoft.com/office/officeart/2018/2/layout/IconVerticalSolidList"/>
    <dgm:cxn modelId="{89F7DEB6-5525-47DD-8AE8-17CF812BC392}" type="presParOf" srcId="{0F9B05B9-5D21-4B30-9406-6BAFBB99A566}" destId="{0C1DAA60-A8B7-43ED-9FD6-EEC1979AEB84}" srcOrd="1" destOrd="0" presId="urn:microsoft.com/office/officeart/2018/2/layout/IconVerticalSolidList"/>
    <dgm:cxn modelId="{A2241E76-EC77-46B7-B5C1-C8C0B471C31C}" type="presParOf" srcId="{0F9B05B9-5D21-4B30-9406-6BAFBB99A566}" destId="{C47F869C-7788-4472-807B-02A637639043}" srcOrd="2" destOrd="0" presId="urn:microsoft.com/office/officeart/2018/2/layout/IconVerticalSolidList"/>
    <dgm:cxn modelId="{7E45D57F-C586-4913-AC6D-5D32D948D8D9}" type="presParOf" srcId="{0F9B05B9-5D21-4B30-9406-6BAFBB99A566}" destId="{F2A2746F-7D31-41F4-96CA-636E8CDD68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69F82B-FF02-4EA2-8114-BFCBFF089531}"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808B009-8538-46A0-826E-9ECAA893A02A}">
      <dgm:prSet/>
      <dgm:spPr/>
      <dgm:t>
        <a:bodyPr/>
        <a:lstStyle/>
        <a:p>
          <a:pPr>
            <a:lnSpc>
              <a:spcPct val="100000"/>
            </a:lnSpc>
            <a:defRPr b="1"/>
          </a:pPr>
          <a:r>
            <a:rPr lang="en-US"/>
            <a:t>Applies to BDs/RRs </a:t>
          </a:r>
          <a:r>
            <a:rPr lang="en-US" u="sng"/>
            <a:t>and</a:t>
          </a:r>
          <a:r>
            <a:rPr lang="en-US"/>
            <a:t> IAs/IARs</a:t>
          </a:r>
        </a:p>
      </dgm:t>
    </dgm:pt>
    <dgm:pt modelId="{F6A850BE-602C-4FAB-90AA-E9F73B9A17B2}" type="parTrans" cxnId="{8312FF79-89BC-43CC-BE29-37DC9F221EA1}">
      <dgm:prSet/>
      <dgm:spPr/>
      <dgm:t>
        <a:bodyPr/>
        <a:lstStyle/>
        <a:p>
          <a:endParaRPr lang="en-US"/>
        </a:p>
      </dgm:t>
    </dgm:pt>
    <dgm:pt modelId="{B2F0F6EC-D3AC-47EE-8EED-08E54D875CE7}" type="sibTrans" cxnId="{8312FF79-89BC-43CC-BE29-37DC9F221EA1}">
      <dgm:prSet/>
      <dgm:spPr/>
      <dgm:t>
        <a:bodyPr/>
        <a:lstStyle/>
        <a:p>
          <a:endParaRPr lang="en-US"/>
        </a:p>
      </dgm:t>
    </dgm:pt>
    <dgm:pt modelId="{B54F5C3B-29F2-4DDE-ACA6-3D765971086A}">
      <dgm:prSet/>
      <dgm:spPr/>
      <dgm:t>
        <a:bodyPr/>
        <a:lstStyle/>
        <a:p>
          <a:pPr>
            <a:lnSpc>
              <a:spcPct val="100000"/>
            </a:lnSpc>
            <a:defRPr b="1"/>
          </a:pPr>
          <a:r>
            <a:rPr lang="en-US"/>
            <a:t>2 pages (or 4 pages for dual registereds)</a:t>
          </a:r>
        </a:p>
      </dgm:t>
    </dgm:pt>
    <dgm:pt modelId="{2ADA82E7-05AA-47F7-98E1-829DD6D5CAEF}" type="parTrans" cxnId="{14BEED25-2292-4E29-B55E-1A46F1D153E7}">
      <dgm:prSet/>
      <dgm:spPr/>
      <dgm:t>
        <a:bodyPr/>
        <a:lstStyle/>
        <a:p>
          <a:endParaRPr lang="en-US"/>
        </a:p>
      </dgm:t>
    </dgm:pt>
    <dgm:pt modelId="{83523A98-8FA4-4868-9E99-D2E4EE57E75A}" type="sibTrans" cxnId="{14BEED25-2292-4E29-B55E-1A46F1D153E7}">
      <dgm:prSet/>
      <dgm:spPr/>
      <dgm:t>
        <a:bodyPr/>
        <a:lstStyle/>
        <a:p>
          <a:endParaRPr lang="en-US"/>
        </a:p>
      </dgm:t>
    </dgm:pt>
    <dgm:pt modelId="{61BCF5AF-5E93-47F6-AEA3-9047FAD8D252}">
      <dgm:prSet/>
      <dgm:spPr/>
      <dgm:t>
        <a:bodyPr/>
        <a:lstStyle/>
        <a:p>
          <a:pPr>
            <a:lnSpc>
              <a:spcPct val="100000"/>
            </a:lnSpc>
            <a:defRPr b="1"/>
          </a:pPr>
          <a:r>
            <a:rPr lang="en-US"/>
            <a:t>Meant to be a comparison shopping tool; delivered early in relationship</a:t>
          </a:r>
        </a:p>
      </dgm:t>
    </dgm:pt>
    <dgm:pt modelId="{70ADD15D-BD49-4869-B7AD-B41A43CAF023}" type="parTrans" cxnId="{62946FEE-02A4-4D5C-93DF-58D9839D35E9}">
      <dgm:prSet/>
      <dgm:spPr/>
      <dgm:t>
        <a:bodyPr/>
        <a:lstStyle/>
        <a:p>
          <a:endParaRPr lang="en-US"/>
        </a:p>
      </dgm:t>
    </dgm:pt>
    <dgm:pt modelId="{4E8A12AD-1697-4CB1-8E6F-9EF4209971F3}" type="sibTrans" cxnId="{62946FEE-02A4-4D5C-93DF-58D9839D35E9}">
      <dgm:prSet/>
      <dgm:spPr/>
      <dgm:t>
        <a:bodyPr/>
        <a:lstStyle/>
        <a:p>
          <a:endParaRPr lang="en-US"/>
        </a:p>
      </dgm:t>
    </dgm:pt>
    <dgm:pt modelId="{37FF8F05-7EF0-4AF3-8A4A-C8F0E79BD6A7}">
      <dgm:prSet/>
      <dgm:spPr/>
      <dgm:t>
        <a:bodyPr/>
        <a:lstStyle/>
        <a:p>
          <a:pPr>
            <a:lnSpc>
              <a:spcPct val="100000"/>
            </a:lnSpc>
            <a:defRPr b="1"/>
          </a:pPr>
          <a:r>
            <a:rPr lang="en-US" dirty="0"/>
            <a:t>Encouraged to use graphs, charts, etc. to </a:t>
          </a:r>
          <a:r>
            <a:rPr lang="en-US"/>
            <a:t>make consumer-friendly</a:t>
          </a:r>
          <a:endParaRPr lang="en-US" dirty="0"/>
        </a:p>
      </dgm:t>
    </dgm:pt>
    <dgm:pt modelId="{1C9CD488-E51E-4526-8F0E-AB4B59E082B7}" type="parTrans" cxnId="{47CAEE3D-3D2C-49D5-B656-FC54D811FDDC}">
      <dgm:prSet/>
      <dgm:spPr/>
      <dgm:t>
        <a:bodyPr/>
        <a:lstStyle/>
        <a:p>
          <a:endParaRPr lang="en-US"/>
        </a:p>
      </dgm:t>
    </dgm:pt>
    <dgm:pt modelId="{0A307958-2BE2-42FA-8E70-61327B0F0592}" type="sibTrans" cxnId="{47CAEE3D-3D2C-49D5-B656-FC54D811FDDC}">
      <dgm:prSet/>
      <dgm:spPr/>
      <dgm:t>
        <a:bodyPr/>
        <a:lstStyle/>
        <a:p>
          <a:endParaRPr lang="en-US"/>
        </a:p>
      </dgm:t>
    </dgm:pt>
    <dgm:pt modelId="{D786564B-A194-4684-8E2E-5E8367CF61A9}" type="pres">
      <dgm:prSet presAssocID="{7F69F82B-FF02-4EA2-8114-BFCBFF089531}" presName="root" presStyleCnt="0">
        <dgm:presLayoutVars>
          <dgm:dir/>
          <dgm:resizeHandles val="exact"/>
        </dgm:presLayoutVars>
      </dgm:prSet>
      <dgm:spPr/>
    </dgm:pt>
    <dgm:pt modelId="{EC3B4AE0-F7D6-465E-8AFB-D1D173B76448}" type="pres">
      <dgm:prSet presAssocID="{6808B009-8538-46A0-826E-9ECAA893A02A}" presName="compNode" presStyleCnt="0"/>
      <dgm:spPr/>
    </dgm:pt>
    <dgm:pt modelId="{324755B0-9B5C-4E9C-839F-3E70D2DCD59F}" type="pres">
      <dgm:prSet presAssocID="{6808B009-8538-46A0-826E-9ECAA893A02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2BA7318-26B2-4F0C-85B5-851AFA7C61CF}" type="pres">
      <dgm:prSet presAssocID="{6808B009-8538-46A0-826E-9ECAA893A02A}" presName="iconSpace" presStyleCnt="0"/>
      <dgm:spPr/>
    </dgm:pt>
    <dgm:pt modelId="{09C1F054-946B-4E88-9506-B3EDE1835B6A}" type="pres">
      <dgm:prSet presAssocID="{6808B009-8538-46A0-826E-9ECAA893A02A}" presName="parTx" presStyleLbl="revTx" presStyleIdx="0" presStyleCnt="8">
        <dgm:presLayoutVars>
          <dgm:chMax val="0"/>
          <dgm:chPref val="0"/>
        </dgm:presLayoutVars>
      </dgm:prSet>
      <dgm:spPr/>
    </dgm:pt>
    <dgm:pt modelId="{A0C6E70F-516B-44AF-8D27-A6D2DF680374}" type="pres">
      <dgm:prSet presAssocID="{6808B009-8538-46A0-826E-9ECAA893A02A}" presName="txSpace" presStyleCnt="0"/>
      <dgm:spPr/>
    </dgm:pt>
    <dgm:pt modelId="{B126343B-8012-4D0E-BE3D-324660A0C171}" type="pres">
      <dgm:prSet presAssocID="{6808B009-8538-46A0-826E-9ECAA893A02A}" presName="desTx" presStyleLbl="revTx" presStyleIdx="1" presStyleCnt="8">
        <dgm:presLayoutVars/>
      </dgm:prSet>
      <dgm:spPr/>
    </dgm:pt>
    <dgm:pt modelId="{EDABDDF9-2F4B-49ED-8AB5-E7C09BCC3592}" type="pres">
      <dgm:prSet presAssocID="{B2F0F6EC-D3AC-47EE-8EED-08E54D875CE7}" presName="sibTrans" presStyleCnt="0"/>
      <dgm:spPr/>
    </dgm:pt>
    <dgm:pt modelId="{69CA1E93-F101-4385-8D12-AAFE57EBA71E}" type="pres">
      <dgm:prSet presAssocID="{B54F5C3B-29F2-4DDE-ACA6-3D765971086A}" presName="compNode" presStyleCnt="0"/>
      <dgm:spPr/>
    </dgm:pt>
    <dgm:pt modelId="{1E4EBBB9-CB4F-4917-A643-6A543A06887C}" type="pres">
      <dgm:prSet presAssocID="{B54F5C3B-29F2-4DDE-ACA6-3D76597108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5C298550-FD47-4A96-AA32-DDE12B5B92EE}" type="pres">
      <dgm:prSet presAssocID="{B54F5C3B-29F2-4DDE-ACA6-3D765971086A}" presName="iconSpace" presStyleCnt="0"/>
      <dgm:spPr/>
    </dgm:pt>
    <dgm:pt modelId="{164FCDBD-7303-4442-89F0-8EA63D4F9882}" type="pres">
      <dgm:prSet presAssocID="{B54F5C3B-29F2-4DDE-ACA6-3D765971086A}" presName="parTx" presStyleLbl="revTx" presStyleIdx="2" presStyleCnt="8">
        <dgm:presLayoutVars>
          <dgm:chMax val="0"/>
          <dgm:chPref val="0"/>
        </dgm:presLayoutVars>
      </dgm:prSet>
      <dgm:spPr/>
    </dgm:pt>
    <dgm:pt modelId="{23DEE10A-CB7B-44DA-9084-9B1B3C4C06ED}" type="pres">
      <dgm:prSet presAssocID="{B54F5C3B-29F2-4DDE-ACA6-3D765971086A}" presName="txSpace" presStyleCnt="0"/>
      <dgm:spPr/>
    </dgm:pt>
    <dgm:pt modelId="{774C8327-EE8D-4C9F-83A4-D2CAA7A9DF99}" type="pres">
      <dgm:prSet presAssocID="{B54F5C3B-29F2-4DDE-ACA6-3D765971086A}" presName="desTx" presStyleLbl="revTx" presStyleIdx="3" presStyleCnt="8">
        <dgm:presLayoutVars/>
      </dgm:prSet>
      <dgm:spPr/>
    </dgm:pt>
    <dgm:pt modelId="{B7FB3A27-72C1-45E5-BF18-C3255ABE690C}" type="pres">
      <dgm:prSet presAssocID="{83523A98-8FA4-4868-9E99-D2E4EE57E75A}" presName="sibTrans" presStyleCnt="0"/>
      <dgm:spPr/>
    </dgm:pt>
    <dgm:pt modelId="{AB47B641-90D7-48F4-B6CF-99B9FAA85424}" type="pres">
      <dgm:prSet presAssocID="{61BCF5AF-5E93-47F6-AEA3-9047FAD8D252}" presName="compNode" presStyleCnt="0"/>
      <dgm:spPr/>
    </dgm:pt>
    <dgm:pt modelId="{745FC6EE-60A8-468B-A45E-5A8980033288}" type="pres">
      <dgm:prSet presAssocID="{61BCF5AF-5E93-47F6-AEA3-9047FAD8D2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commerce"/>
        </a:ext>
      </dgm:extLst>
    </dgm:pt>
    <dgm:pt modelId="{0EB78623-4EBF-457D-BCF8-35906FC7841B}" type="pres">
      <dgm:prSet presAssocID="{61BCF5AF-5E93-47F6-AEA3-9047FAD8D252}" presName="iconSpace" presStyleCnt="0"/>
      <dgm:spPr/>
    </dgm:pt>
    <dgm:pt modelId="{4B41382B-B70C-463B-AF73-07F7AA5E1DB9}" type="pres">
      <dgm:prSet presAssocID="{61BCF5AF-5E93-47F6-AEA3-9047FAD8D252}" presName="parTx" presStyleLbl="revTx" presStyleIdx="4" presStyleCnt="8">
        <dgm:presLayoutVars>
          <dgm:chMax val="0"/>
          <dgm:chPref val="0"/>
        </dgm:presLayoutVars>
      </dgm:prSet>
      <dgm:spPr/>
    </dgm:pt>
    <dgm:pt modelId="{D3BEA3CF-FC23-4D97-8D58-7E9F42E8580D}" type="pres">
      <dgm:prSet presAssocID="{61BCF5AF-5E93-47F6-AEA3-9047FAD8D252}" presName="txSpace" presStyleCnt="0"/>
      <dgm:spPr/>
    </dgm:pt>
    <dgm:pt modelId="{838DA4D3-517E-4B19-A518-FD90E9B48C21}" type="pres">
      <dgm:prSet presAssocID="{61BCF5AF-5E93-47F6-AEA3-9047FAD8D252}" presName="desTx" presStyleLbl="revTx" presStyleIdx="5" presStyleCnt="8">
        <dgm:presLayoutVars/>
      </dgm:prSet>
      <dgm:spPr/>
    </dgm:pt>
    <dgm:pt modelId="{DC4E5DA1-88AE-4277-95AD-7093CD8DC66C}" type="pres">
      <dgm:prSet presAssocID="{4E8A12AD-1697-4CB1-8E6F-9EF4209971F3}" presName="sibTrans" presStyleCnt="0"/>
      <dgm:spPr/>
    </dgm:pt>
    <dgm:pt modelId="{C21484AF-732A-469E-984E-D0A7C314A158}" type="pres">
      <dgm:prSet presAssocID="{37FF8F05-7EF0-4AF3-8A4A-C8F0E79BD6A7}" presName="compNode" presStyleCnt="0"/>
      <dgm:spPr/>
    </dgm:pt>
    <dgm:pt modelId="{00BC88C8-9841-4612-B4CD-C18D73484CDE}" type="pres">
      <dgm:prSet presAssocID="{37FF8F05-7EF0-4AF3-8A4A-C8F0E79BD6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Bar Chart"/>
        </a:ext>
      </dgm:extLst>
    </dgm:pt>
    <dgm:pt modelId="{2792FEC4-0772-47EA-B39C-EAB742D6BDE2}" type="pres">
      <dgm:prSet presAssocID="{37FF8F05-7EF0-4AF3-8A4A-C8F0E79BD6A7}" presName="iconSpace" presStyleCnt="0"/>
      <dgm:spPr/>
    </dgm:pt>
    <dgm:pt modelId="{B49E3B62-925C-4DDC-BA4A-D0516629CDFD}" type="pres">
      <dgm:prSet presAssocID="{37FF8F05-7EF0-4AF3-8A4A-C8F0E79BD6A7}" presName="parTx" presStyleLbl="revTx" presStyleIdx="6" presStyleCnt="8">
        <dgm:presLayoutVars>
          <dgm:chMax val="0"/>
          <dgm:chPref val="0"/>
        </dgm:presLayoutVars>
      </dgm:prSet>
      <dgm:spPr/>
    </dgm:pt>
    <dgm:pt modelId="{3858C537-B529-4C3D-92F0-94ABD9BB9962}" type="pres">
      <dgm:prSet presAssocID="{37FF8F05-7EF0-4AF3-8A4A-C8F0E79BD6A7}" presName="txSpace" presStyleCnt="0"/>
      <dgm:spPr/>
    </dgm:pt>
    <dgm:pt modelId="{1BF06920-AA6F-4144-A2D2-530C9DEEAD0D}" type="pres">
      <dgm:prSet presAssocID="{37FF8F05-7EF0-4AF3-8A4A-C8F0E79BD6A7}" presName="desTx" presStyleLbl="revTx" presStyleIdx="7" presStyleCnt="8">
        <dgm:presLayoutVars/>
      </dgm:prSet>
      <dgm:spPr/>
    </dgm:pt>
  </dgm:ptLst>
  <dgm:cxnLst>
    <dgm:cxn modelId="{14BEED25-2292-4E29-B55E-1A46F1D153E7}" srcId="{7F69F82B-FF02-4EA2-8114-BFCBFF089531}" destId="{B54F5C3B-29F2-4DDE-ACA6-3D765971086A}" srcOrd="1" destOrd="0" parTransId="{2ADA82E7-05AA-47F7-98E1-829DD6D5CAEF}" sibTransId="{83523A98-8FA4-4868-9E99-D2E4EE57E75A}"/>
    <dgm:cxn modelId="{47CAEE3D-3D2C-49D5-B656-FC54D811FDDC}" srcId="{7F69F82B-FF02-4EA2-8114-BFCBFF089531}" destId="{37FF8F05-7EF0-4AF3-8A4A-C8F0E79BD6A7}" srcOrd="3" destOrd="0" parTransId="{1C9CD488-E51E-4526-8F0E-AB4B59E082B7}" sibTransId="{0A307958-2BE2-42FA-8E70-61327B0F0592}"/>
    <dgm:cxn modelId="{DB194E54-9F8D-46B6-9235-5B4437FB41CE}" type="presOf" srcId="{B54F5C3B-29F2-4DDE-ACA6-3D765971086A}" destId="{164FCDBD-7303-4442-89F0-8EA63D4F9882}" srcOrd="0" destOrd="0" presId="urn:microsoft.com/office/officeart/2018/5/layout/CenteredIconLabelDescriptionList"/>
    <dgm:cxn modelId="{89D2A874-4F02-4CEE-9258-1276FDAAAAA0}" type="presOf" srcId="{61BCF5AF-5E93-47F6-AEA3-9047FAD8D252}" destId="{4B41382B-B70C-463B-AF73-07F7AA5E1DB9}" srcOrd="0" destOrd="0" presId="urn:microsoft.com/office/officeart/2018/5/layout/CenteredIconLabelDescriptionList"/>
    <dgm:cxn modelId="{8312FF79-89BC-43CC-BE29-37DC9F221EA1}" srcId="{7F69F82B-FF02-4EA2-8114-BFCBFF089531}" destId="{6808B009-8538-46A0-826E-9ECAA893A02A}" srcOrd="0" destOrd="0" parTransId="{F6A850BE-602C-4FAB-90AA-E9F73B9A17B2}" sibTransId="{B2F0F6EC-D3AC-47EE-8EED-08E54D875CE7}"/>
    <dgm:cxn modelId="{3769B283-8343-4EC1-803F-7A1BEBF37AFD}" type="presOf" srcId="{7F69F82B-FF02-4EA2-8114-BFCBFF089531}" destId="{D786564B-A194-4684-8E2E-5E8367CF61A9}" srcOrd="0" destOrd="0" presId="urn:microsoft.com/office/officeart/2018/5/layout/CenteredIconLabelDescriptionList"/>
    <dgm:cxn modelId="{5D7C45A3-DF73-486D-8DD6-2A603F6CD772}" type="presOf" srcId="{6808B009-8538-46A0-826E-9ECAA893A02A}" destId="{09C1F054-946B-4E88-9506-B3EDE1835B6A}" srcOrd="0" destOrd="0" presId="urn:microsoft.com/office/officeart/2018/5/layout/CenteredIconLabelDescriptionList"/>
    <dgm:cxn modelId="{557294CC-2DA3-4BA0-8D72-77ECED882D10}" type="presOf" srcId="{37FF8F05-7EF0-4AF3-8A4A-C8F0E79BD6A7}" destId="{B49E3B62-925C-4DDC-BA4A-D0516629CDFD}" srcOrd="0" destOrd="0" presId="urn:microsoft.com/office/officeart/2018/5/layout/CenteredIconLabelDescriptionList"/>
    <dgm:cxn modelId="{62946FEE-02A4-4D5C-93DF-58D9839D35E9}" srcId="{7F69F82B-FF02-4EA2-8114-BFCBFF089531}" destId="{61BCF5AF-5E93-47F6-AEA3-9047FAD8D252}" srcOrd="2" destOrd="0" parTransId="{70ADD15D-BD49-4869-B7AD-B41A43CAF023}" sibTransId="{4E8A12AD-1697-4CB1-8E6F-9EF4209971F3}"/>
    <dgm:cxn modelId="{DDBBED0E-46B1-49EC-BCCE-4FAA33D0DED3}" type="presParOf" srcId="{D786564B-A194-4684-8E2E-5E8367CF61A9}" destId="{EC3B4AE0-F7D6-465E-8AFB-D1D173B76448}" srcOrd="0" destOrd="0" presId="urn:microsoft.com/office/officeart/2018/5/layout/CenteredIconLabelDescriptionList"/>
    <dgm:cxn modelId="{C9E26B66-D961-4121-9809-6846CD1BCE32}" type="presParOf" srcId="{EC3B4AE0-F7D6-465E-8AFB-D1D173B76448}" destId="{324755B0-9B5C-4E9C-839F-3E70D2DCD59F}" srcOrd="0" destOrd="0" presId="urn:microsoft.com/office/officeart/2018/5/layout/CenteredIconLabelDescriptionList"/>
    <dgm:cxn modelId="{991CC678-5496-4020-A97F-305487CAF6F3}" type="presParOf" srcId="{EC3B4AE0-F7D6-465E-8AFB-D1D173B76448}" destId="{02BA7318-26B2-4F0C-85B5-851AFA7C61CF}" srcOrd="1" destOrd="0" presId="urn:microsoft.com/office/officeart/2018/5/layout/CenteredIconLabelDescriptionList"/>
    <dgm:cxn modelId="{83AC6B5B-CE78-4938-B88E-27EE756C981A}" type="presParOf" srcId="{EC3B4AE0-F7D6-465E-8AFB-D1D173B76448}" destId="{09C1F054-946B-4E88-9506-B3EDE1835B6A}" srcOrd="2" destOrd="0" presId="urn:microsoft.com/office/officeart/2018/5/layout/CenteredIconLabelDescriptionList"/>
    <dgm:cxn modelId="{288E3DC3-661D-43C8-B8C4-7CA156A97FED}" type="presParOf" srcId="{EC3B4AE0-F7D6-465E-8AFB-D1D173B76448}" destId="{A0C6E70F-516B-44AF-8D27-A6D2DF680374}" srcOrd="3" destOrd="0" presId="urn:microsoft.com/office/officeart/2018/5/layout/CenteredIconLabelDescriptionList"/>
    <dgm:cxn modelId="{87F561A3-3CA7-4140-A286-A29E8098F545}" type="presParOf" srcId="{EC3B4AE0-F7D6-465E-8AFB-D1D173B76448}" destId="{B126343B-8012-4D0E-BE3D-324660A0C171}" srcOrd="4" destOrd="0" presId="urn:microsoft.com/office/officeart/2018/5/layout/CenteredIconLabelDescriptionList"/>
    <dgm:cxn modelId="{635A010D-4C32-4A87-903A-FC11F11985C2}" type="presParOf" srcId="{D786564B-A194-4684-8E2E-5E8367CF61A9}" destId="{EDABDDF9-2F4B-49ED-8AB5-E7C09BCC3592}" srcOrd="1" destOrd="0" presId="urn:microsoft.com/office/officeart/2018/5/layout/CenteredIconLabelDescriptionList"/>
    <dgm:cxn modelId="{C93095E3-A981-48B4-A6DF-7DB3FAB20185}" type="presParOf" srcId="{D786564B-A194-4684-8E2E-5E8367CF61A9}" destId="{69CA1E93-F101-4385-8D12-AAFE57EBA71E}" srcOrd="2" destOrd="0" presId="urn:microsoft.com/office/officeart/2018/5/layout/CenteredIconLabelDescriptionList"/>
    <dgm:cxn modelId="{FF9F7D92-D92D-4C28-875E-B2EE44B0BFE3}" type="presParOf" srcId="{69CA1E93-F101-4385-8D12-AAFE57EBA71E}" destId="{1E4EBBB9-CB4F-4917-A643-6A543A06887C}" srcOrd="0" destOrd="0" presId="urn:microsoft.com/office/officeart/2018/5/layout/CenteredIconLabelDescriptionList"/>
    <dgm:cxn modelId="{0D073AE4-1549-4261-83E9-79A6C6783243}" type="presParOf" srcId="{69CA1E93-F101-4385-8D12-AAFE57EBA71E}" destId="{5C298550-FD47-4A96-AA32-DDE12B5B92EE}" srcOrd="1" destOrd="0" presId="urn:microsoft.com/office/officeart/2018/5/layout/CenteredIconLabelDescriptionList"/>
    <dgm:cxn modelId="{A778B2B2-98E8-4C69-A729-496B3E81BFF4}" type="presParOf" srcId="{69CA1E93-F101-4385-8D12-AAFE57EBA71E}" destId="{164FCDBD-7303-4442-89F0-8EA63D4F9882}" srcOrd="2" destOrd="0" presId="urn:microsoft.com/office/officeart/2018/5/layout/CenteredIconLabelDescriptionList"/>
    <dgm:cxn modelId="{BC6C17D9-8E9F-4590-B8EB-21ABC6474114}" type="presParOf" srcId="{69CA1E93-F101-4385-8D12-AAFE57EBA71E}" destId="{23DEE10A-CB7B-44DA-9084-9B1B3C4C06ED}" srcOrd="3" destOrd="0" presId="urn:microsoft.com/office/officeart/2018/5/layout/CenteredIconLabelDescriptionList"/>
    <dgm:cxn modelId="{B6425BC5-5C7B-4981-9B25-5D012EBC69D8}" type="presParOf" srcId="{69CA1E93-F101-4385-8D12-AAFE57EBA71E}" destId="{774C8327-EE8D-4C9F-83A4-D2CAA7A9DF99}" srcOrd="4" destOrd="0" presId="urn:microsoft.com/office/officeart/2018/5/layout/CenteredIconLabelDescriptionList"/>
    <dgm:cxn modelId="{1629F934-F3B7-4AA8-9C8E-156EE92170C8}" type="presParOf" srcId="{D786564B-A194-4684-8E2E-5E8367CF61A9}" destId="{B7FB3A27-72C1-45E5-BF18-C3255ABE690C}" srcOrd="3" destOrd="0" presId="urn:microsoft.com/office/officeart/2018/5/layout/CenteredIconLabelDescriptionList"/>
    <dgm:cxn modelId="{509AC144-8971-4DEA-BFC9-A5FB57FF1902}" type="presParOf" srcId="{D786564B-A194-4684-8E2E-5E8367CF61A9}" destId="{AB47B641-90D7-48F4-B6CF-99B9FAA85424}" srcOrd="4" destOrd="0" presId="urn:microsoft.com/office/officeart/2018/5/layout/CenteredIconLabelDescriptionList"/>
    <dgm:cxn modelId="{28499E74-53B1-4954-9380-48E8679D843D}" type="presParOf" srcId="{AB47B641-90D7-48F4-B6CF-99B9FAA85424}" destId="{745FC6EE-60A8-468B-A45E-5A8980033288}" srcOrd="0" destOrd="0" presId="urn:microsoft.com/office/officeart/2018/5/layout/CenteredIconLabelDescriptionList"/>
    <dgm:cxn modelId="{763F5771-0A7A-487D-A7F3-F78F950EE781}" type="presParOf" srcId="{AB47B641-90D7-48F4-B6CF-99B9FAA85424}" destId="{0EB78623-4EBF-457D-BCF8-35906FC7841B}" srcOrd="1" destOrd="0" presId="urn:microsoft.com/office/officeart/2018/5/layout/CenteredIconLabelDescriptionList"/>
    <dgm:cxn modelId="{071A8913-460D-4711-B5F6-1F5D5EACC6BC}" type="presParOf" srcId="{AB47B641-90D7-48F4-B6CF-99B9FAA85424}" destId="{4B41382B-B70C-463B-AF73-07F7AA5E1DB9}" srcOrd="2" destOrd="0" presId="urn:microsoft.com/office/officeart/2018/5/layout/CenteredIconLabelDescriptionList"/>
    <dgm:cxn modelId="{0E9E583E-7275-4426-AB7E-4110294ABB0F}" type="presParOf" srcId="{AB47B641-90D7-48F4-B6CF-99B9FAA85424}" destId="{D3BEA3CF-FC23-4D97-8D58-7E9F42E8580D}" srcOrd="3" destOrd="0" presId="urn:microsoft.com/office/officeart/2018/5/layout/CenteredIconLabelDescriptionList"/>
    <dgm:cxn modelId="{CAF103FA-DAC9-4C58-ADB4-B3E41B900B5B}" type="presParOf" srcId="{AB47B641-90D7-48F4-B6CF-99B9FAA85424}" destId="{838DA4D3-517E-4B19-A518-FD90E9B48C21}" srcOrd="4" destOrd="0" presId="urn:microsoft.com/office/officeart/2018/5/layout/CenteredIconLabelDescriptionList"/>
    <dgm:cxn modelId="{67556A4C-686C-470F-A49B-B5DD21888802}" type="presParOf" srcId="{D786564B-A194-4684-8E2E-5E8367CF61A9}" destId="{DC4E5DA1-88AE-4277-95AD-7093CD8DC66C}" srcOrd="5" destOrd="0" presId="urn:microsoft.com/office/officeart/2018/5/layout/CenteredIconLabelDescriptionList"/>
    <dgm:cxn modelId="{87381548-C0F0-42FA-99CE-2AE3B70A4D5C}" type="presParOf" srcId="{D786564B-A194-4684-8E2E-5E8367CF61A9}" destId="{C21484AF-732A-469E-984E-D0A7C314A158}" srcOrd="6" destOrd="0" presId="urn:microsoft.com/office/officeart/2018/5/layout/CenteredIconLabelDescriptionList"/>
    <dgm:cxn modelId="{80429C8B-AC2C-4DEF-866C-F7752592A794}" type="presParOf" srcId="{C21484AF-732A-469E-984E-D0A7C314A158}" destId="{00BC88C8-9841-4612-B4CD-C18D73484CDE}" srcOrd="0" destOrd="0" presId="urn:microsoft.com/office/officeart/2018/5/layout/CenteredIconLabelDescriptionList"/>
    <dgm:cxn modelId="{D91E1A37-0C7C-42EB-AD1C-459B7CA9D76D}" type="presParOf" srcId="{C21484AF-732A-469E-984E-D0A7C314A158}" destId="{2792FEC4-0772-47EA-B39C-EAB742D6BDE2}" srcOrd="1" destOrd="0" presId="urn:microsoft.com/office/officeart/2018/5/layout/CenteredIconLabelDescriptionList"/>
    <dgm:cxn modelId="{5876BF4C-2D89-4D26-857E-A050B6243660}" type="presParOf" srcId="{C21484AF-732A-469E-984E-D0A7C314A158}" destId="{B49E3B62-925C-4DDC-BA4A-D0516629CDFD}" srcOrd="2" destOrd="0" presId="urn:microsoft.com/office/officeart/2018/5/layout/CenteredIconLabelDescriptionList"/>
    <dgm:cxn modelId="{CC19A6E4-C01F-4192-8A71-C3264742B96E}" type="presParOf" srcId="{C21484AF-732A-469E-984E-D0A7C314A158}" destId="{3858C537-B529-4C3D-92F0-94ABD9BB9962}" srcOrd="3" destOrd="0" presId="urn:microsoft.com/office/officeart/2018/5/layout/CenteredIconLabelDescriptionList"/>
    <dgm:cxn modelId="{2451A007-4B34-4AC0-BA9E-4A025FF4B5AE}" type="presParOf" srcId="{C21484AF-732A-469E-984E-D0A7C314A158}" destId="{1BF06920-AA6F-4144-A2D2-530C9DEEAD0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29D643-0385-443A-ADC5-D4FF9A0CB0F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2C6DD50-BB14-4788-BB3A-C92D50561279}">
      <dgm:prSet custT="1"/>
      <dgm:spPr>
        <a:solidFill>
          <a:schemeClr val="accent2">
            <a:lumMod val="50000"/>
          </a:schemeClr>
        </a:solidFill>
      </dgm:spPr>
      <dgm:t>
        <a:bodyPr/>
        <a:lstStyle/>
        <a:p>
          <a:r>
            <a:rPr lang="en-US" sz="1600" dirty="0"/>
            <a:t>Retains “solely incidental” exclusion for BDs from the definition of “investment adviser” (and regulation under the 40 Act)</a:t>
          </a:r>
        </a:p>
      </dgm:t>
    </dgm:pt>
    <dgm:pt modelId="{C4ABEAEE-56AB-45C4-8B32-14A123B503F9}" type="parTrans" cxnId="{2479E7B1-4D59-4306-8F68-E3BBBCCFAD62}">
      <dgm:prSet/>
      <dgm:spPr/>
      <dgm:t>
        <a:bodyPr/>
        <a:lstStyle/>
        <a:p>
          <a:endParaRPr lang="en-US"/>
        </a:p>
      </dgm:t>
    </dgm:pt>
    <dgm:pt modelId="{803F70C2-A9E6-4C59-8266-0CD2D10E9E2E}" type="sibTrans" cxnId="{2479E7B1-4D59-4306-8F68-E3BBBCCFAD62}">
      <dgm:prSet/>
      <dgm:spPr/>
      <dgm:t>
        <a:bodyPr/>
        <a:lstStyle/>
        <a:p>
          <a:endParaRPr lang="en-US"/>
        </a:p>
      </dgm:t>
    </dgm:pt>
    <dgm:pt modelId="{6DE3EA8A-40FA-4159-BEB6-DB0D50F67652}">
      <dgm:prSet custT="1"/>
      <dgm:spPr>
        <a:solidFill>
          <a:srgbClr val="9DCEE7"/>
        </a:solidFill>
      </dgm:spPr>
      <dgm:t>
        <a:bodyPr/>
        <a:lstStyle/>
        <a:p>
          <a:r>
            <a:rPr lang="en-US" sz="1600" b="1" dirty="0"/>
            <a:t>BDs </a:t>
          </a:r>
          <a:r>
            <a:rPr lang="en-US" sz="1600" b="1" u="sng" dirty="0"/>
            <a:t>may</a:t>
          </a:r>
          <a:r>
            <a:rPr lang="en-US" sz="1600" b="1" dirty="0"/>
            <a:t>, without </a:t>
          </a:r>
          <a:br>
            <a:rPr lang="en-US" sz="1600" b="1" dirty="0"/>
          </a:br>
          <a:r>
            <a:rPr lang="en-US" sz="1600" b="1" dirty="0"/>
            <a:t>triggering the 40 Act:</a:t>
          </a:r>
        </a:p>
      </dgm:t>
    </dgm:pt>
    <dgm:pt modelId="{0BF0A6B4-670C-4615-9E1C-9F3FAE4F935F}" type="parTrans" cxnId="{8FD001B8-14C5-495D-989D-D722255E8674}">
      <dgm:prSet/>
      <dgm:spPr/>
      <dgm:t>
        <a:bodyPr/>
        <a:lstStyle/>
        <a:p>
          <a:endParaRPr lang="en-US"/>
        </a:p>
      </dgm:t>
    </dgm:pt>
    <dgm:pt modelId="{C7A81266-FBB4-406E-8094-55103A499F5D}" type="sibTrans" cxnId="{8FD001B8-14C5-495D-989D-D722255E8674}">
      <dgm:prSet/>
      <dgm:spPr/>
      <dgm:t>
        <a:bodyPr/>
        <a:lstStyle/>
        <a:p>
          <a:endParaRPr lang="en-US"/>
        </a:p>
      </dgm:t>
    </dgm:pt>
    <dgm:pt modelId="{E49CE573-346F-46F3-BD7B-E30257AE45CB}">
      <dgm:prSet custT="1"/>
      <dgm:spPr/>
      <dgm:t>
        <a:bodyPr/>
        <a:lstStyle/>
        <a:p>
          <a:r>
            <a:rPr lang="en-US" sz="1800" dirty="0"/>
            <a:t>Advice need </a:t>
          </a:r>
          <a:r>
            <a:rPr lang="en-US" sz="1800" u="sng" dirty="0"/>
            <a:t>not</a:t>
          </a:r>
          <a:r>
            <a:rPr lang="en-US" sz="1800" dirty="0"/>
            <a:t> be trivial, incidental, or infrequent</a:t>
          </a:r>
        </a:p>
      </dgm:t>
    </dgm:pt>
    <dgm:pt modelId="{6BA2D63C-1F00-4012-9F99-CC0ACD3EBDDC}" type="parTrans" cxnId="{3E4403A0-3041-400C-B71E-39E97236FF6F}">
      <dgm:prSet/>
      <dgm:spPr/>
      <dgm:t>
        <a:bodyPr/>
        <a:lstStyle/>
        <a:p>
          <a:endParaRPr lang="en-US"/>
        </a:p>
      </dgm:t>
    </dgm:pt>
    <dgm:pt modelId="{10E30D1F-2DF9-45CD-A5A9-DCC9B09EB35F}" type="sibTrans" cxnId="{3E4403A0-3041-400C-B71E-39E97236FF6F}">
      <dgm:prSet/>
      <dgm:spPr/>
      <dgm:t>
        <a:bodyPr/>
        <a:lstStyle/>
        <a:p>
          <a:endParaRPr lang="en-US"/>
        </a:p>
      </dgm:t>
    </dgm:pt>
    <dgm:pt modelId="{C128931A-5DC9-45E2-9AE7-8ECA0D04A2E9}">
      <dgm:prSet custT="1"/>
      <dgm:spPr>
        <a:solidFill>
          <a:srgbClr val="016E99"/>
        </a:solidFill>
      </dgm:spPr>
      <dgm:t>
        <a:bodyPr/>
        <a:lstStyle/>
        <a:p>
          <a:r>
            <a:rPr lang="en-US" sz="1800" dirty="0"/>
            <a:t>Investment discretion is ok, if limited (not comprehensive or continuous)</a:t>
          </a:r>
        </a:p>
      </dgm:t>
    </dgm:pt>
    <dgm:pt modelId="{77090FFA-8018-49B8-B1F5-DCACD815D8F7}" type="parTrans" cxnId="{50F8BCD6-5DCB-4DEF-9686-C2C7B90762EC}">
      <dgm:prSet/>
      <dgm:spPr/>
      <dgm:t>
        <a:bodyPr/>
        <a:lstStyle/>
        <a:p>
          <a:endParaRPr lang="en-US"/>
        </a:p>
      </dgm:t>
    </dgm:pt>
    <dgm:pt modelId="{15D57580-27FE-4594-AE72-752683330CF0}" type="sibTrans" cxnId="{50F8BCD6-5DCB-4DEF-9686-C2C7B90762EC}">
      <dgm:prSet/>
      <dgm:spPr/>
      <dgm:t>
        <a:bodyPr/>
        <a:lstStyle/>
        <a:p>
          <a:endParaRPr lang="en-US"/>
        </a:p>
      </dgm:t>
    </dgm:pt>
    <dgm:pt modelId="{0CCBF93A-52F8-458F-A471-92456C08B74E}">
      <dgm:prSet custT="1"/>
      <dgm:spPr>
        <a:solidFill>
          <a:srgbClr val="D5E7F7"/>
        </a:solidFill>
      </dgm:spPr>
      <dgm:t>
        <a:bodyPr/>
        <a:lstStyle/>
        <a:p>
          <a:r>
            <a:rPr lang="en-US" sz="1800" dirty="0"/>
            <a:t>Periodic account monitoring ok, if pursuant to an agreement with the client</a:t>
          </a:r>
        </a:p>
      </dgm:t>
    </dgm:pt>
    <dgm:pt modelId="{BA0E60B6-7BD6-4164-A098-FCA023F36593}" type="parTrans" cxnId="{CA20409C-86D9-4A15-80D7-E6006AA2041A}">
      <dgm:prSet/>
      <dgm:spPr/>
      <dgm:t>
        <a:bodyPr/>
        <a:lstStyle/>
        <a:p>
          <a:endParaRPr lang="en-US"/>
        </a:p>
      </dgm:t>
    </dgm:pt>
    <dgm:pt modelId="{BEE88026-F75D-4EC1-9214-716C2AAF0B04}" type="sibTrans" cxnId="{CA20409C-86D9-4A15-80D7-E6006AA2041A}">
      <dgm:prSet/>
      <dgm:spPr/>
      <dgm:t>
        <a:bodyPr/>
        <a:lstStyle/>
        <a:p>
          <a:endParaRPr lang="en-US"/>
        </a:p>
      </dgm:t>
    </dgm:pt>
    <dgm:pt modelId="{19F41212-6D97-447F-A33E-648163238EEA}" type="pres">
      <dgm:prSet presAssocID="{A029D643-0385-443A-ADC5-D4FF9A0CB0F9}" presName="linear" presStyleCnt="0">
        <dgm:presLayoutVars>
          <dgm:animLvl val="lvl"/>
          <dgm:resizeHandles val="exact"/>
        </dgm:presLayoutVars>
      </dgm:prSet>
      <dgm:spPr/>
    </dgm:pt>
    <dgm:pt modelId="{0F03BA47-7069-42BC-A4D2-183E607418B3}" type="pres">
      <dgm:prSet presAssocID="{A2C6DD50-BB14-4788-BB3A-C92D50561279}" presName="parentText" presStyleLbl="node1" presStyleIdx="0" presStyleCnt="5">
        <dgm:presLayoutVars>
          <dgm:chMax val="0"/>
          <dgm:bulletEnabled val="1"/>
        </dgm:presLayoutVars>
      </dgm:prSet>
      <dgm:spPr/>
    </dgm:pt>
    <dgm:pt modelId="{3E6DAF82-0601-49B6-806C-7546DB05E164}" type="pres">
      <dgm:prSet presAssocID="{803F70C2-A9E6-4C59-8266-0CD2D10E9E2E}" presName="spacer" presStyleCnt="0"/>
      <dgm:spPr/>
    </dgm:pt>
    <dgm:pt modelId="{8705F1A5-9BBB-47AF-BF29-E60911103362}" type="pres">
      <dgm:prSet presAssocID="{6DE3EA8A-40FA-4159-BEB6-DB0D50F67652}" presName="parentText" presStyleLbl="node1" presStyleIdx="1" presStyleCnt="5" custScaleY="230670">
        <dgm:presLayoutVars>
          <dgm:chMax val="0"/>
          <dgm:bulletEnabled val="1"/>
        </dgm:presLayoutVars>
      </dgm:prSet>
      <dgm:spPr/>
    </dgm:pt>
    <dgm:pt modelId="{07DFC5E8-1B33-4DBC-8901-A70A51F125A3}" type="pres">
      <dgm:prSet presAssocID="{C7A81266-FBB4-406E-8094-55103A499F5D}" presName="spacer" presStyleCnt="0"/>
      <dgm:spPr/>
    </dgm:pt>
    <dgm:pt modelId="{987F0A32-F3DC-428A-A898-1ECE05E5E9FB}" type="pres">
      <dgm:prSet presAssocID="{E49CE573-346F-46F3-BD7B-E30257AE45CB}" presName="parentText" presStyleLbl="node1" presStyleIdx="2" presStyleCnt="5">
        <dgm:presLayoutVars>
          <dgm:chMax val="0"/>
          <dgm:bulletEnabled val="1"/>
        </dgm:presLayoutVars>
      </dgm:prSet>
      <dgm:spPr/>
    </dgm:pt>
    <dgm:pt modelId="{405D8055-0285-4471-A064-3EF1A33A491D}" type="pres">
      <dgm:prSet presAssocID="{10E30D1F-2DF9-45CD-A5A9-DCC9B09EB35F}" presName="spacer" presStyleCnt="0"/>
      <dgm:spPr/>
    </dgm:pt>
    <dgm:pt modelId="{70B83BDC-DF06-4C36-9D48-17A774B7EB0F}" type="pres">
      <dgm:prSet presAssocID="{C128931A-5DC9-45E2-9AE7-8ECA0D04A2E9}" presName="parentText" presStyleLbl="node1" presStyleIdx="3" presStyleCnt="5">
        <dgm:presLayoutVars>
          <dgm:chMax val="0"/>
          <dgm:bulletEnabled val="1"/>
        </dgm:presLayoutVars>
      </dgm:prSet>
      <dgm:spPr/>
    </dgm:pt>
    <dgm:pt modelId="{298D5283-E543-4028-920C-BA88EEC735C8}" type="pres">
      <dgm:prSet presAssocID="{15D57580-27FE-4594-AE72-752683330CF0}" presName="spacer" presStyleCnt="0"/>
      <dgm:spPr/>
    </dgm:pt>
    <dgm:pt modelId="{B45E7BD7-A02C-497B-993F-A9736CE1490A}" type="pres">
      <dgm:prSet presAssocID="{0CCBF93A-52F8-458F-A471-92456C08B74E}" presName="parentText" presStyleLbl="node1" presStyleIdx="4" presStyleCnt="5">
        <dgm:presLayoutVars>
          <dgm:chMax val="0"/>
          <dgm:bulletEnabled val="1"/>
        </dgm:presLayoutVars>
      </dgm:prSet>
      <dgm:spPr/>
    </dgm:pt>
  </dgm:ptLst>
  <dgm:cxnLst>
    <dgm:cxn modelId="{FF84BA1C-30F2-4F42-845C-2CE688530060}" type="presOf" srcId="{A2C6DD50-BB14-4788-BB3A-C92D50561279}" destId="{0F03BA47-7069-42BC-A4D2-183E607418B3}" srcOrd="0" destOrd="0" presId="urn:microsoft.com/office/officeart/2005/8/layout/vList2"/>
    <dgm:cxn modelId="{E0F8111D-1F93-4816-9264-ACBE0DA646C1}" type="presOf" srcId="{0CCBF93A-52F8-458F-A471-92456C08B74E}" destId="{B45E7BD7-A02C-497B-993F-A9736CE1490A}" srcOrd="0" destOrd="0" presId="urn:microsoft.com/office/officeart/2005/8/layout/vList2"/>
    <dgm:cxn modelId="{869E948A-3064-483A-AFE9-43A423A84E51}" type="presOf" srcId="{6DE3EA8A-40FA-4159-BEB6-DB0D50F67652}" destId="{8705F1A5-9BBB-47AF-BF29-E60911103362}" srcOrd="0" destOrd="0" presId="urn:microsoft.com/office/officeart/2005/8/layout/vList2"/>
    <dgm:cxn modelId="{9CC96194-CD5D-42F2-B326-A28C124DD2B9}" type="presOf" srcId="{E49CE573-346F-46F3-BD7B-E30257AE45CB}" destId="{987F0A32-F3DC-428A-A898-1ECE05E5E9FB}" srcOrd="0" destOrd="0" presId="urn:microsoft.com/office/officeart/2005/8/layout/vList2"/>
    <dgm:cxn modelId="{CA20409C-86D9-4A15-80D7-E6006AA2041A}" srcId="{A029D643-0385-443A-ADC5-D4FF9A0CB0F9}" destId="{0CCBF93A-52F8-458F-A471-92456C08B74E}" srcOrd="4" destOrd="0" parTransId="{BA0E60B6-7BD6-4164-A098-FCA023F36593}" sibTransId="{BEE88026-F75D-4EC1-9214-716C2AAF0B04}"/>
    <dgm:cxn modelId="{3E4403A0-3041-400C-B71E-39E97236FF6F}" srcId="{A029D643-0385-443A-ADC5-D4FF9A0CB0F9}" destId="{E49CE573-346F-46F3-BD7B-E30257AE45CB}" srcOrd="2" destOrd="0" parTransId="{6BA2D63C-1F00-4012-9F99-CC0ACD3EBDDC}" sibTransId="{10E30D1F-2DF9-45CD-A5A9-DCC9B09EB35F}"/>
    <dgm:cxn modelId="{2479E7B1-4D59-4306-8F68-E3BBBCCFAD62}" srcId="{A029D643-0385-443A-ADC5-D4FF9A0CB0F9}" destId="{A2C6DD50-BB14-4788-BB3A-C92D50561279}" srcOrd="0" destOrd="0" parTransId="{C4ABEAEE-56AB-45C4-8B32-14A123B503F9}" sibTransId="{803F70C2-A9E6-4C59-8266-0CD2D10E9E2E}"/>
    <dgm:cxn modelId="{02525EB3-329A-4624-A8EB-716CC2866B0B}" type="presOf" srcId="{C128931A-5DC9-45E2-9AE7-8ECA0D04A2E9}" destId="{70B83BDC-DF06-4C36-9D48-17A774B7EB0F}" srcOrd="0" destOrd="0" presId="urn:microsoft.com/office/officeart/2005/8/layout/vList2"/>
    <dgm:cxn modelId="{8FD001B8-14C5-495D-989D-D722255E8674}" srcId="{A029D643-0385-443A-ADC5-D4FF9A0CB0F9}" destId="{6DE3EA8A-40FA-4159-BEB6-DB0D50F67652}" srcOrd="1" destOrd="0" parTransId="{0BF0A6B4-670C-4615-9E1C-9F3FAE4F935F}" sibTransId="{C7A81266-FBB4-406E-8094-55103A499F5D}"/>
    <dgm:cxn modelId="{C829CDBF-1FF0-4C43-BF18-A91A00D2F16A}" type="presOf" srcId="{A029D643-0385-443A-ADC5-D4FF9A0CB0F9}" destId="{19F41212-6D97-447F-A33E-648163238EEA}" srcOrd="0" destOrd="0" presId="urn:microsoft.com/office/officeart/2005/8/layout/vList2"/>
    <dgm:cxn modelId="{50F8BCD6-5DCB-4DEF-9686-C2C7B90762EC}" srcId="{A029D643-0385-443A-ADC5-D4FF9A0CB0F9}" destId="{C128931A-5DC9-45E2-9AE7-8ECA0D04A2E9}" srcOrd="3" destOrd="0" parTransId="{77090FFA-8018-49B8-B1F5-DCACD815D8F7}" sibTransId="{15D57580-27FE-4594-AE72-752683330CF0}"/>
    <dgm:cxn modelId="{A12A160A-6DF0-4A73-8A00-EE3CBF437F38}" type="presParOf" srcId="{19F41212-6D97-447F-A33E-648163238EEA}" destId="{0F03BA47-7069-42BC-A4D2-183E607418B3}" srcOrd="0" destOrd="0" presId="urn:microsoft.com/office/officeart/2005/8/layout/vList2"/>
    <dgm:cxn modelId="{C4913D3E-9C07-4F21-BBA6-F9180D9221FE}" type="presParOf" srcId="{19F41212-6D97-447F-A33E-648163238EEA}" destId="{3E6DAF82-0601-49B6-806C-7546DB05E164}" srcOrd="1" destOrd="0" presId="urn:microsoft.com/office/officeart/2005/8/layout/vList2"/>
    <dgm:cxn modelId="{DB18C17D-8902-4EF2-B0AD-A0AAC24B2296}" type="presParOf" srcId="{19F41212-6D97-447F-A33E-648163238EEA}" destId="{8705F1A5-9BBB-47AF-BF29-E60911103362}" srcOrd="2" destOrd="0" presId="urn:microsoft.com/office/officeart/2005/8/layout/vList2"/>
    <dgm:cxn modelId="{305584A9-944C-4413-B75E-A06E91BF1E6A}" type="presParOf" srcId="{19F41212-6D97-447F-A33E-648163238EEA}" destId="{07DFC5E8-1B33-4DBC-8901-A70A51F125A3}" srcOrd="3" destOrd="0" presId="urn:microsoft.com/office/officeart/2005/8/layout/vList2"/>
    <dgm:cxn modelId="{D84AAB52-2740-4F70-B9D6-E1F73C8BEFB5}" type="presParOf" srcId="{19F41212-6D97-447F-A33E-648163238EEA}" destId="{987F0A32-F3DC-428A-A898-1ECE05E5E9FB}" srcOrd="4" destOrd="0" presId="urn:microsoft.com/office/officeart/2005/8/layout/vList2"/>
    <dgm:cxn modelId="{F2BC836B-C37D-48FA-A82E-F7068CB99FD9}" type="presParOf" srcId="{19F41212-6D97-447F-A33E-648163238EEA}" destId="{405D8055-0285-4471-A064-3EF1A33A491D}" srcOrd="5" destOrd="0" presId="urn:microsoft.com/office/officeart/2005/8/layout/vList2"/>
    <dgm:cxn modelId="{910E3A17-7B9D-4258-A351-1DACB1D020A4}" type="presParOf" srcId="{19F41212-6D97-447F-A33E-648163238EEA}" destId="{70B83BDC-DF06-4C36-9D48-17A774B7EB0F}" srcOrd="6" destOrd="0" presId="urn:microsoft.com/office/officeart/2005/8/layout/vList2"/>
    <dgm:cxn modelId="{19C2BDAD-78B2-4C3B-BE2F-56F54FF58D7B}" type="presParOf" srcId="{19F41212-6D97-447F-A33E-648163238EEA}" destId="{298D5283-E543-4028-920C-BA88EEC735C8}" srcOrd="7" destOrd="0" presId="urn:microsoft.com/office/officeart/2005/8/layout/vList2"/>
    <dgm:cxn modelId="{AD250F83-2A2E-4367-9C6F-66891AE3C64E}" type="presParOf" srcId="{19F41212-6D97-447F-A33E-648163238EEA}" destId="{B45E7BD7-A02C-497B-993F-A9736CE1490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F8C4D1-FA9B-4764-92BD-A9368E8125B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A68631-B43A-4D08-A466-797FD22E6424}">
      <dgm:prSet/>
      <dgm:spPr/>
      <dgm:t>
        <a:bodyPr/>
        <a:lstStyle/>
        <a:p>
          <a:r>
            <a:rPr lang="en-US" dirty="0"/>
            <a:t>Efforts by state legislatures and state securities regulators</a:t>
          </a:r>
        </a:p>
      </dgm:t>
    </dgm:pt>
    <dgm:pt modelId="{B473CAE2-59C8-4BC9-B7EC-3FA68BDE348F}" type="parTrans" cxnId="{063EAA58-E380-4087-863F-31B217F057FB}">
      <dgm:prSet/>
      <dgm:spPr/>
      <dgm:t>
        <a:bodyPr/>
        <a:lstStyle/>
        <a:p>
          <a:endParaRPr lang="en-US"/>
        </a:p>
      </dgm:t>
    </dgm:pt>
    <dgm:pt modelId="{F9B0AF4E-1728-45B4-9EF8-EF35BE49C4D7}" type="sibTrans" cxnId="{063EAA58-E380-4087-863F-31B217F057FB}">
      <dgm:prSet/>
      <dgm:spPr/>
      <dgm:t>
        <a:bodyPr/>
        <a:lstStyle/>
        <a:p>
          <a:endParaRPr lang="en-US"/>
        </a:p>
      </dgm:t>
    </dgm:pt>
    <dgm:pt modelId="{F4970C95-A6E7-408C-9ABF-A3D67D383297}">
      <dgm:prSet/>
      <dgm:spPr/>
      <dgm:t>
        <a:bodyPr/>
        <a:lstStyle/>
        <a:p>
          <a:r>
            <a:rPr lang="en-US" dirty="0"/>
            <a:t>NAIC working to revise annuity suitability model regulation</a:t>
          </a:r>
        </a:p>
      </dgm:t>
    </dgm:pt>
    <dgm:pt modelId="{67473FB1-7072-4209-A51B-1BF8150AEA8F}" type="parTrans" cxnId="{A6BDFDD9-9208-4C6C-A643-8FF6E38A3037}">
      <dgm:prSet/>
      <dgm:spPr/>
      <dgm:t>
        <a:bodyPr/>
        <a:lstStyle/>
        <a:p>
          <a:endParaRPr lang="en-US"/>
        </a:p>
      </dgm:t>
    </dgm:pt>
    <dgm:pt modelId="{DCE635D8-6431-40F6-9981-77F423BFB9DF}" type="sibTrans" cxnId="{A6BDFDD9-9208-4C6C-A643-8FF6E38A3037}">
      <dgm:prSet/>
      <dgm:spPr/>
      <dgm:t>
        <a:bodyPr/>
        <a:lstStyle/>
        <a:p>
          <a:endParaRPr lang="en-US"/>
        </a:p>
      </dgm:t>
    </dgm:pt>
    <dgm:pt modelId="{42A05D3E-F3FD-4DF0-8C11-8358FCB08859}" type="pres">
      <dgm:prSet presAssocID="{C3F8C4D1-FA9B-4764-92BD-A9368E8125BC}" presName="root" presStyleCnt="0">
        <dgm:presLayoutVars>
          <dgm:dir/>
          <dgm:resizeHandles val="exact"/>
        </dgm:presLayoutVars>
      </dgm:prSet>
      <dgm:spPr/>
    </dgm:pt>
    <dgm:pt modelId="{556FFE05-78AE-42C5-B556-5E09F968B2E6}" type="pres">
      <dgm:prSet presAssocID="{E3A68631-B43A-4D08-A466-797FD22E6424}" presName="compNode" presStyleCnt="0"/>
      <dgm:spPr/>
    </dgm:pt>
    <dgm:pt modelId="{B82EDBBE-28EF-4002-8197-E29C4583AA38}" type="pres">
      <dgm:prSet presAssocID="{E3A68631-B43A-4D08-A466-797FD22E6424}" presName="bgRect" presStyleLbl="bgShp" presStyleIdx="0" presStyleCnt="2"/>
      <dgm:spPr>
        <a:solidFill>
          <a:srgbClr val="9DCEE7"/>
        </a:solidFill>
      </dgm:spPr>
    </dgm:pt>
    <dgm:pt modelId="{0B27539E-19E4-43B3-961A-CC3AE0ACEA5D}" type="pres">
      <dgm:prSet presAssocID="{E3A68631-B43A-4D08-A466-797FD22E64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E412D4C4-0413-478F-B3F6-8C55E3610A8B}" type="pres">
      <dgm:prSet presAssocID="{E3A68631-B43A-4D08-A466-797FD22E6424}" presName="spaceRect" presStyleCnt="0"/>
      <dgm:spPr/>
    </dgm:pt>
    <dgm:pt modelId="{4DBCDE3C-7712-467D-A37C-89CFFA61BD9F}" type="pres">
      <dgm:prSet presAssocID="{E3A68631-B43A-4D08-A466-797FD22E6424}" presName="parTx" presStyleLbl="revTx" presStyleIdx="0" presStyleCnt="2">
        <dgm:presLayoutVars>
          <dgm:chMax val="0"/>
          <dgm:chPref val="0"/>
        </dgm:presLayoutVars>
      </dgm:prSet>
      <dgm:spPr/>
    </dgm:pt>
    <dgm:pt modelId="{35C337A0-0585-4FE1-8F9A-B37F55A45690}" type="pres">
      <dgm:prSet presAssocID="{F9B0AF4E-1728-45B4-9EF8-EF35BE49C4D7}" presName="sibTrans" presStyleCnt="0"/>
      <dgm:spPr/>
    </dgm:pt>
    <dgm:pt modelId="{5ECA4EF0-9D86-41C1-8B6E-7549F9A7918F}" type="pres">
      <dgm:prSet presAssocID="{F4970C95-A6E7-408C-9ABF-A3D67D383297}" presName="compNode" presStyleCnt="0"/>
      <dgm:spPr/>
    </dgm:pt>
    <dgm:pt modelId="{A9765E62-39A5-44CD-BB6A-D0ABED5940E6}" type="pres">
      <dgm:prSet presAssocID="{F4970C95-A6E7-408C-9ABF-A3D67D383297}" presName="bgRect" presStyleLbl="bgShp" presStyleIdx="1" presStyleCnt="2"/>
      <dgm:spPr>
        <a:solidFill>
          <a:schemeClr val="accent2">
            <a:lumMod val="50000"/>
          </a:schemeClr>
        </a:solidFill>
      </dgm:spPr>
    </dgm:pt>
    <dgm:pt modelId="{82233892-206A-4C14-AB82-7C54D9605512}" type="pres">
      <dgm:prSet presAssocID="{F4970C95-A6E7-408C-9ABF-A3D67D383297}"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itcoin"/>
        </a:ext>
      </dgm:extLst>
    </dgm:pt>
    <dgm:pt modelId="{23DD0640-4BAB-400D-8EE6-58AF366641BA}" type="pres">
      <dgm:prSet presAssocID="{F4970C95-A6E7-408C-9ABF-A3D67D383297}" presName="spaceRect" presStyleCnt="0"/>
      <dgm:spPr/>
    </dgm:pt>
    <dgm:pt modelId="{670BCCBB-FD13-45A8-B570-907F1CF59C6C}" type="pres">
      <dgm:prSet presAssocID="{F4970C95-A6E7-408C-9ABF-A3D67D383297}" presName="parTx" presStyleLbl="revTx" presStyleIdx="1" presStyleCnt="2">
        <dgm:presLayoutVars>
          <dgm:chMax val="0"/>
          <dgm:chPref val="0"/>
        </dgm:presLayoutVars>
      </dgm:prSet>
      <dgm:spPr/>
    </dgm:pt>
  </dgm:ptLst>
  <dgm:cxnLst>
    <dgm:cxn modelId="{194E7734-8484-40FD-8904-663425F9E28F}" type="presOf" srcId="{F4970C95-A6E7-408C-9ABF-A3D67D383297}" destId="{670BCCBB-FD13-45A8-B570-907F1CF59C6C}" srcOrd="0" destOrd="0" presId="urn:microsoft.com/office/officeart/2018/2/layout/IconVerticalSolidList"/>
    <dgm:cxn modelId="{8FAE9F62-F447-49DE-9085-E107B59A4CF7}" type="presOf" srcId="{E3A68631-B43A-4D08-A466-797FD22E6424}" destId="{4DBCDE3C-7712-467D-A37C-89CFFA61BD9F}" srcOrd="0" destOrd="0" presId="urn:microsoft.com/office/officeart/2018/2/layout/IconVerticalSolidList"/>
    <dgm:cxn modelId="{063EAA58-E380-4087-863F-31B217F057FB}" srcId="{C3F8C4D1-FA9B-4764-92BD-A9368E8125BC}" destId="{E3A68631-B43A-4D08-A466-797FD22E6424}" srcOrd="0" destOrd="0" parTransId="{B473CAE2-59C8-4BC9-B7EC-3FA68BDE348F}" sibTransId="{F9B0AF4E-1728-45B4-9EF8-EF35BE49C4D7}"/>
    <dgm:cxn modelId="{290959D2-4662-4938-A6C7-CD5C86E28F80}" type="presOf" srcId="{C3F8C4D1-FA9B-4764-92BD-A9368E8125BC}" destId="{42A05D3E-F3FD-4DF0-8C11-8358FCB08859}" srcOrd="0" destOrd="0" presId="urn:microsoft.com/office/officeart/2018/2/layout/IconVerticalSolidList"/>
    <dgm:cxn modelId="{A6BDFDD9-9208-4C6C-A643-8FF6E38A3037}" srcId="{C3F8C4D1-FA9B-4764-92BD-A9368E8125BC}" destId="{F4970C95-A6E7-408C-9ABF-A3D67D383297}" srcOrd="1" destOrd="0" parTransId="{67473FB1-7072-4209-A51B-1BF8150AEA8F}" sibTransId="{DCE635D8-6431-40F6-9981-77F423BFB9DF}"/>
    <dgm:cxn modelId="{0B6D4A33-4966-4355-84CD-2760113CE8D1}" type="presParOf" srcId="{42A05D3E-F3FD-4DF0-8C11-8358FCB08859}" destId="{556FFE05-78AE-42C5-B556-5E09F968B2E6}" srcOrd="0" destOrd="0" presId="urn:microsoft.com/office/officeart/2018/2/layout/IconVerticalSolidList"/>
    <dgm:cxn modelId="{0408F580-49D2-41DF-A53B-7EA42F423047}" type="presParOf" srcId="{556FFE05-78AE-42C5-B556-5E09F968B2E6}" destId="{B82EDBBE-28EF-4002-8197-E29C4583AA38}" srcOrd="0" destOrd="0" presId="urn:microsoft.com/office/officeart/2018/2/layout/IconVerticalSolidList"/>
    <dgm:cxn modelId="{7DDDF20E-D441-4C43-8868-F6FA8F9AE441}" type="presParOf" srcId="{556FFE05-78AE-42C5-B556-5E09F968B2E6}" destId="{0B27539E-19E4-43B3-961A-CC3AE0ACEA5D}" srcOrd="1" destOrd="0" presId="urn:microsoft.com/office/officeart/2018/2/layout/IconVerticalSolidList"/>
    <dgm:cxn modelId="{B26A934B-511D-405C-B18E-D9295832044E}" type="presParOf" srcId="{556FFE05-78AE-42C5-B556-5E09F968B2E6}" destId="{E412D4C4-0413-478F-B3F6-8C55E3610A8B}" srcOrd="2" destOrd="0" presId="urn:microsoft.com/office/officeart/2018/2/layout/IconVerticalSolidList"/>
    <dgm:cxn modelId="{F3D860E7-EC32-4EF5-A4B7-479AC0427CC4}" type="presParOf" srcId="{556FFE05-78AE-42C5-B556-5E09F968B2E6}" destId="{4DBCDE3C-7712-467D-A37C-89CFFA61BD9F}" srcOrd="3" destOrd="0" presId="urn:microsoft.com/office/officeart/2018/2/layout/IconVerticalSolidList"/>
    <dgm:cxn modelId="{DFD65109-8627-48C9-8CC8-B862735C70B8}" type="presParOf" srcId="{42A05D3E-F3FD-4DF0-8C11-8358FCB08859}" destId="{35C337A0-0585-4FE1-8F9A-B37F55A45690}" srcOrd="1" destOrd="0" presId="urn:microsoft.com/office/officeart/2018/2/layout/IconVerticalSolidList"/>
    <dgm:cxn modelId="{5ED2D8CA-F8FD-4E3E-A044-64BF4DE75CEE}" type="presParOf" srcId="{42A05D3E-F3FD-4DF0-8C11-8358FCB08859}" destId="{5ECA4EF0-9D86-41C1-8B6E-7549F9A7918F}" srcOrd="2" destOrd="0" presId="urn:microsoft.com/office/officeart/2018/2/layout/IconVerticalSolidList"/>
    <dgm:cxn modelId="{9C98FCF0-2D91-4703-91B4-165014CD9777}" type="presParOf" srcId="{5ECA4EF0-9D86-41C1-8B6E-7549F9A7918F}" destId="{A9765E62-39A5-44CD-BB6A-D0ABED5940E6}" srcOrd="0" destOrd="0" presId="urn:microsoft.com/office/officeart/2018/2/layout/IconVerticalSolidList"/>
    <dgm:cxn modelId="{74ACB340-9E2A-4A87-A38A-F93B5DC451CA}" type="presParOf" srcId="{5ECA4EF0-9D86-41C1-8B6E-7549F9A7918F}" destId="{82233892-206A-4C14-AB82-7C54D9605512}" srcOrd="1" destOrd="0" presId="urn:microsoft.com/office/officeart/2018/2/layout/IconVerticalSolidList"/>
    <dgm:cxn modelId="{6DB04454-D003-4898-961C-DBB540F27C12}" type="presParOf" srcId="{5ECA4EF0-9D86-41C1-8B6E-7549F9A7918F}" destId="{23DD0640-4BAB-400D-8EE6-58AF366641BA}" srcOrd="2" destOrd="0" presId="urn:microsoft.com/office/officeart/2018/2/layout/IconVerticalSolidList"/>
    <dgm:cxn modelId="{BA76399B-C431-4106-830D-310F7210D4EF}" type="presParOf" srcId="{5ECA4EF0-9D86-41C1-8B6E-7549F9A7918F}" destId="{670BCCBB-FD13-45A8-B570-907F1CF59C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957B8-D652-4F94-A40D-2049849F62B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FCC2F31-CD8D-4EAB-B7A8-82A57E1CB5E8}">
      <dgm:prSet/>
      <dgm:spPr/>
      <dgm:t>
        <a:bodyPr/>
        <a:lstStyle/>
        <a:p>
          <a:r>
            <a:rPr lang="en-US" dirty="0"/>
            <a:t>Proposal, 2010</a:t>
          </a:r>
        </a:p>
      </dgm:t>
    </dgm:pt>
    <dgm:pt modelId="{E424ABED-4178-4001-B32E-C8FB1732EAFB}" type="parTrans" cxnId="{25729185-E5A4-439C-B9F1-B5E6ACBE58B9}">
      <dgm:prSet/>
      <dgm:spPr/>
      <dgm:t>
        <a:bodyPr/>
        <a:lstStyle/>
        <a:p>
          <a:endParaRPr lang="en-US"/>
        </a:p>
      </dgm:t>
    </dgm:pt>
    <dgm:pt modelId="{CD3BCC11-A99A-4086-9754-D1154E1A4D60}" type="sibTrans" cxnId="{25729185-E5A4-439C-B9F1-B5E6ACBE58B9}">
      <dgm:prSet/>
      <dgm:spPr/>
      <dgm:t>
        <a:bodyPr/>
        <a:lstStyle/>
        <a:p>
          <a:endParaRPr lang="en-US"/>
        </a:p>
      </dgm:t>
    </dgm:pt>
    <dgm:pt modelId="{8E45B58E-4B92-43C9-9606-364B1B995187}">
      <dgm:prSet/>
      <dgm:spPr>
        <a:noFill/>
      </dgm:spPr>
      <dgm:t>
        <a:bodyPr/>
        <a:lstStyle/>
        <a:p>
          <a:r>
            <a:rPr lang="en-US" dirty="0"/>
            <a:t>Proposal withdrawn, 2011</a:t>
          </a:r>
        </a:p>
      </dgm:t>
    </dgm:pt>
    <dgm:pt modelId="{4D746A6E-941E-42F4-86A6-AB3F30E28C7F}" type="parTrans" cxnId="{EEDA25A9-88F5-48C4-BC5B-172F2A51ECFD}">
      <dgm:prSet/>
      <dgm:spPr/>
      <dgm:t>
        <a:bodyPr/>
        <a:lstStyle/>
        <a:p>
          <a:endParaRPr lang="en-US"/>
        </a:p>
      </dgm:t>
    </dgm:pt>
    <dgm:pt modelId="{00A42E6C-6F5D-4767-BFB4-9D44F42D5091}" type="sibTrans" cxnId="{EEDA25A9-88F5-48C4-BC5B-172F2A51ECFD}">
      <dgm:prSet/>
      <dgm:spPr/>
      <dgm:t>
        <a:bodyPr/>
        <a:lstStyle/>
        <a:p>
          <a:endParaRPr lang="en-US"/>
        </a:p>
      </dgm:t>
    </dgm:pt>
    <dgm:pt modelId="{DE1A9771-4749-4BE6-A7D3-A3B479F628B1}">
      <dgm:prSet/>
      <dgm:spPr/>
      <dgm:t>
        <a:bodyPr/>
        <a:lstStyle/>
        <a:p>
          <a:r>
            <a:rPr lang="en-US"/>
            <a:t>Re-Proposal, 2015</a:t>
          </a:r>
        </a:p>
      </dgm:t>
    </dgm:pt>
    <dgm:pt modelId="{F5D6CD10-31A5-4CFA-84ED-E5621961DB38}" type="parTrans" cxnId="{69183B90-74D6-42FE-A891-D84B89064886}">
      <dgm:prSet/>
      <dgm:spPr/>
      <dgm:t>
        <a:bodyPr/>
        <a:lstStyle/>
        <a:p>
          <a:endParaRPr lang="en-US"/>
        </a:p>
      </dgm:t>
    </dgm:pt>
    <dgm:pt modelId="{53E01F60-1DEE-424A-90C1-084BC9875DCB}" type="sibTrans" cxnId="{69183B90-74D6-42FE-A891-D84B89064886}">
      <dgm:prSet/>
      <dgm:spPr/>
      <dgm:t>
        <a:bodyPr/>
        <a:lstStyle/>
        <a:p>
          <a:endParaRPr lang="en-US"/>
        </a:p>
      </dgm:t>
    </dgm:pt>
    <dgm:pt modelId="{7CDD019B-AD2F-47FC-BFB4-05AE5C6F0C45}">
      <dgm:prSet/>
      <dgm:spPr/>
      <dgm:t>
        <a:bodyPr/>
        <a:lstStyle/>
        <a:p>
          <a:r>
            <a:rPr lang="en-US"/>
            <a:t>Court vacates in its entirety, March 2018</a:t>
          </a:r>
        </a:p>
      </dgm:t>
    </dgm:pt>
    <dgm:pt modelId="{FC4F6FA4-41A2-48DA-9B5D-A6642BC45864}" type="parTrans" cxnId="{B125631E-0E39-4E11-ADDC-9EDC6BF3BC68}">
      <dgm:prSet/>
      <dgm:spPr/>
      <dgm:t>
        <a:bodyPr/>
        <a:lstStyle/>
        <a:p>
          <a:endParaRPr lang="en-US"/>
        </a:p>
      </dgm:t>
    </dgm:pt>
    <dgm:pt modelId="{759FA40B-15E3-413B-95E6-601191FC7D3B}" type="sibTrans" cxnId="{B125631E-0E39-4E11-ADDC-9EDC6BF3BC68}">
      <dgm:prSet/>
      <dgm:spPr/>
      <dgm:t>
        <a:bodyPr/>
        <a:lstStyle/>
        <a:p>
          <a:endParaRPr lang="en-US"/>
        </a:p>
      </dgm:t>
    </dgm:pt>
    <dgm:pt modelId="{BC83E69E-DCA0-4673-B58C-6E323BFDC82D}">
      <dgm:prSet/>
      <dgm:spPr/>
      <dgm:t>
        <a:bodyPr/>
        <a:lstStyle/>
        <a:p>
          <a:r>
            <a:rPr lang="en-US" dirty="0"/>
            <a:t>Court cases filed, 2016</a:t>
          </a:r>
        </a:p>
      </dgm:t>
    </dgm:pt>
    <dgm:pt modelId="{A40A5DAA-D026-4A1A-8E7E-FBBC6BF5D3A7}" type="sibTrans" cxnId="{8430D571-E8DE-4DE9-BC22-53B0F3EE4C25}">
      <dgm:prSet/>
      <dgm:spPr/>
      <dgm:t>
        <a:bodyPr/>
        <a:lstStyle/>
        <a:p>
          <a:endParaRPr lang="en-US"/>
        </a:p>
      </dgm:t>
    </dgm:pt>
    <dgm:pt modelId="{A9C9A22A-01F0-4367-B8E5-3C109DD71342}" type="parTrans" cxnId="{8430D571-E8DE-4DE9-BC22-53B0F3EE4C25}">
      <dgm:prSet/>
      <dgm:spPr/>
      <dgm:t>
        <a:bodyPr/>
        <a:lstStyle/>
        <a:p>
          <a:endParaRPr lang="en-US"/>
        </a:p>
      </dgm:t>
    </dgm:pt>
    <dgm:pt modelId="{FBA46896-41B4-486A-B985-9DFD980F82E7}">
      <dgm:prSet/>
      <dgm:spPr/>
      <dgm:t>
        <a:bodyPr/>
        <a:lstStyle/>
        <a:p>
          <a:r>
            <a:rPr lang="en-US"/>
            <a:t>Final Proposal, 2016</a:t>
          </a:r>
        </a:p>
      </dgm:t>
    </dgm:pt>
    <dgm:pt modelId="{4D858D5F-13CF-4721-B089-16997EB3832A}" type="sibTrans" cxnId="{B9B28405-6D5B-44C5-9E36-C8EE7FEBE0DF}">
      <dgm:prSet/>
      <dgm:spPr/>
      <dgm:t>
        <a:bodyPr/>
        <a:lstStyle/>
        <a:p>
          <a:endParaRPr lang="en-US"/>
        </a:p>
      </dgm:t>
    </dgm:pt>
    <dgm:pt modelId="{3FD00BCB-BFC5-4239-AEE5-4222DB20EF46}" type="parTrans" cxnId="{B9B28405-6D5B-44C5-9E36-C8EE7FEBE0DF}">
      <dgm:prSet/>
      <dgm:spPr/>
      <dgm:t>
        <a:bodyPr/>
        <a:lstStyle/>
        <a:p>
          <a:endParaRPr lang="en-US"/>
        </a:p>
      </dgm:t>
    </dgm:pt>
    <dgm:pt modelId="{27A78039-18CF-40D3-B760-A2EEF2395BC3}" type="pres">
      <dgm:prSet presAssocID="{A0F957B8-D652-4F94-A40D-2049849F62B5}" presName="root" presStyleCnt="0">
        <dgm:presLayoutVars>
          <dgm:dir/>
          <dgm:resizeHandles val="exact"/>
        </dgm:presLayoutVars>
      </dgm:prSet>
      <dgm:spPr/>
    </dgm:pt>
    <dgm:pt modelId="{ECD4861C-BAEA-4ACA-AE1F-39EBB6C16B46}" type="pres">
      <dgm:prSet presAssocID="{BFCC2F31-CD8D-4EAB-B7A8-82A57E1CB5E8}" presName="compNode" presStyleCnt="0"/>
      <dgm:spPr/>
    </dgm:pt>
    <dgm:pt modelId="{163F3729-900E-43E3-97BD-692CD813EBF3}" type="pres">
      <dgm:prSet presAssocID="{BFCC2F31-CD8D-4EAB-B7A8-82A57E1CB5E8}" presName="bgRect" presStyleLbl="bgShp" presStyleIdx="0" presStyleCnt="6"/>
      <dgm:spPr>
        <a:solidFill>
          <a:srgbClr val="CCECFF"/>
        </a:solidFill>
        <a:ln>
          <a:noFill/>
        </a:ln>
      </dgm:spPr>
    </dgm:pt>
    <dgm:pt modelId="{DB314086-C17B-445A-80A9-5677052B4DA3}" type="pres">
      <dgm:prSet presAssocID="{BFCC2F31-CD8D-4EAB-B7A8-82A57E1CB5E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bric Report Library"/>
        </a:ext>
      </dgm:extLst>
    </dgm:pt>
    <dgm:pt modelId="{78382058-3239-463B-8DB0-69B5AC79A41F}" type="pres">
      <dgm:prSet presAssocID="{BFCC2F31-CD8D-4EAB-B7A8-82A57E1CB5E8}" presName="spaceRect" presStyleCnt="0"/>
      <dgm:spPr/>
    </dgm:pt>
    <dgm:pt modelId="{8C5E33D5-2D5A-43C3-B048-A5763F500EE8}" type="pres">
      <dgm:prSet presAssocID="{BFCC2F31-CD8D-4EAB-B7A8-82A57E1CB5E8}" presName="parTx" presStyleLbl="revTx" presStyleIdx="0" presStyleCnt="6">
        <dgm:presLayoutVars>
          <dgm:chMax val="0"/>
          <dgm:chPref val="0"/>
        </dgm:presLayoutVars>
      </dgm:prSet>
      <dgm:spPr/>
    </dgm:pt>
    <dgm:pt modelId="{EE3F34BF-8B98-4948-8042-45EE41A02EF2}" type="pres">
      <dgm:prSet presAssocID="{CD3BCC11-A99A-4086-9754-D1154E1A4D60}" presName="sibTrans" presStyleCnt="0"/>
      <dgm:spPr/>
    </dgm:pt>
    <dgm:pt modelId="{DB1CEEAC-1054-4ECC-ABA6-2AB0CA941FA9}" type="pres">
      <dgm:prSet presAssocID="{8E45B58E-4B92-43C9-9606-364B1B995187}" presName="compNode" presStyleCnt="0"/>
      <dgm:spPr/>
    </dgm:pt>
    <dgm:pt modelId="{D7564101-0D45-404C-8DF7-E9E261185A08}" type="pres">
      <dgm:prSet presAssocID="{8E45B58E-4B92-43C9-9606-364B1B995187}" presName="bgRect" presStyleLbl="bgShp" presStyleIdx="1" presStyleCnt="6"/>
      <dgm:spPr>
        <a:solidFill>
          <a:srgbClr val="9DCEE7"/>
        </a:solidFill>
      </dgm:spPr>
    </dgm:pt>
    <dgm:pt modelId="{2DA8A527-5B18-494E-A40F-E359ED4E8410}" type="pres">
      <dgm:prSet presAssocID="{8E45B58E-4B92-43C9-9606-364B1B99518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96D6CD16-E39F-44A2-9EB6-E1D0813B463A}" type="pres">
      <dgm:prSet presAssocID="{8E45B58E-4B92-43C9-9606-364B1B995187}" presName="spaceRect" presStyleCnt="0"/>
      <dgm:spPr/>
    </dgm:pt>
    <dgm:pt modelId="{C7A06D0D-9C6A-43C6-B939-2D123A3ED90C}" type="pres">
      <dgm:prSet presAssocID="{8E45B58E-4B92-43C9-9606-364B1B995187}" presName="parTx" presStyleLbl="revTx" presStyleIdx="1" presStyleCnt="6">
        <dgm:presLayoutVars>
          <dgm:chMax val="0"/>
          <dgm:chPref val="0"/>
        </dgm:presLayoutVars>
      </dgm:prSet>
      <dgm:spPr/>
    </dgm:pt>
    <dgm:pt modelId="{1DA4E3DA-9215-4D9E-832A-70C2B78C33B5}" type="pres">
      <dgm:prSet presAssocID="{00A42E6C-6F5D-4767-BFB4-9D44F42D5091}" presName="sibTrans" presStyleCnt="0"/>
      <dgm:spPr/>
    </dgm:pt>
    <dgm:pt modelId="{BB4CA56D-97DB-4F21-A038-DC263992D5BD}" type="pres">
      <dgm:prSet presAssocID="{DE1A9771-4749-4BE6-A7D3-A3B479F628B1}" presName="compNode" presStyleCnt="0"/>
      <dgm:spPr/>
    </dgm:pt>
    <dgm:pt modelId="{5210D644-762B-4ADD-BDDF-859082C5461E}" type="pres">
      <dgm:prSet presAssocID="{DE1A9771-4749-4BE6-A7D3-A3B479F628B1}" presName="bgRect" presStyleLbl="bgShp" presStyleIdx="2" presStyleCnt="6"/>
      <dgm:spPr>
        <a:solidFill>
          <a:srgbClr val="5795C9"/>
        </a:solidFill>
      </dgm:spPr>
    </dgm:pt>
    <dgm:pt modelId="{F4A491A1-CB24-4DA9-8FF6-24140D717FD6}" type="pres">
      <dgm:prSet presAssocID="{DE1A9771-4749-4BE6-A7D3-A3B479F628B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nboarding"/>
        </a:ext>
      </dgm:extLst>
    </dgm:pt>
    <dgm:pt modelId="{077DE4CC-B746-4B18-91A5-8B1FE5F0E3D4}" type="pres">
      <dgm:prSet presAssocID="{DE1A9771-4749-4BE6-A7D3-A3B479F628B1}" presName="spaceRect" presStyleCnt="0"/>
      <dgm:spPr/>
    </dgm:pt>
    <dgm:pt modelId="{43C07729-6834-481D-863B-200A7A60BE36}" type="pres">
      <dgm:prSet presAssocID="{DE1A9771-4749-4BE6-A7D3-A3B479F628B1}" presName="parTx" presStyleLbl="revTx" presStyleIdx="2" presStyleCnt="6">
        <dgm:presLayoutVars>
          <dgm:chMax val="0"/>
          <dgm:chPref val="0"/>
        </dgm:presLayoutVars>
      </dgm:prSet>
      <dgm:spPr/>
    </dgm:pt>
    <dgm:pt modelId="{ECE9BFE1-D30B-4DB4-8594-4D604FD3222A}" type="pres">
      <dgm:prSet presAssocID="{53E01F60-1DEE-424A-90C1-084BC9875DCB}" presName="sibTrans" presStyleCnt="0"/>
      <dgm:spPr/>
    </dgm:pt>
    <dgm:pt modelId="{92F4B3A1-D047-4665-95D7-3C58B65EC61D}" type="pres">
      <dgm:prSet presAssocID="{FBA46896-41B4-486A-B985-9DFD980F82E7}" presName="compNode" presStyleCnt="0"/>
      <dgm:spPr/>
    </dgm:pt>
    <dgm:pt modelId="{DE69BCA5-0249-4C87-AF79-3A71383456FE}" type="pres">
      <dgm:prSet presAssocID="{FBA46896-41B4-486A-B985-9DFD980F82E7}" presName="bgRect" presStyleLbl="bgShp" presStyleIdx="3" presStyleCnt="6"/>
      <dgm:spPr>
        <a:solidFill>
          <a:schemeClr val="accent2">
            <a:lumMod val="75000"/>
          </a:schemeClr>
        </a:solidFill>
      </dgm:spPr>
    </dgm:pt>
    <dgm:pt modelId="{3FB64049-3D85-40FF-B151-5FCC5738573B}" type="pres">
      <dgm:prSet presAssocID="{FBA46896-41B4-486A-B985-9DFD980F82E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cklog"/>
        </a:ext>
      </dgm:extLst>
    </dgm:pt>
    <dgm:pt modelId="{0943524C-2FDD-4CB7-8A38-0B1178EBF366}" type="pres">
      <dgm:prSet presAssocID="{FBA46896-41B4-486A-B985-9DFD980F82E7}" presName="spaceRect" presStyleCnt="0"/>
      <dgm:spPr/>
    </dgm:pt>
    <dgm:pt modelId="{1FF31530-8745-440C-B86D-53F816825480}" type="pres">
      <dgm:prSet presAssocID="{FBA46896-41B4-486A-B985-9DFD980F82E7}" presName="parTx" presStyleLbl="revTx" presStyleIdx="3" presStyleCnt="6">
        <dgm:presLayoutVars>
          <dgm:chMax val="0"/>
          <dgm:chPref val="0"/>
        </dgm:presLayoutVars>
      </dgm:prSet>
      <dgm:spPr/>
    </dgm:pt>
    <dgm:pt modelId="{086342DE-2830-4EA4-A234-E21A85FD1ACB}" type="pres">
      <dgm:prSet presAssocID="{4D858D5F-13CF-4721-B089-16997EB3832A}" presName="sibTrans" presStyleCnt="0"/>
      <dgm:spPr/>
    </dgm:pt>
    <dgm:pt modelId="{847274BE-D169-4C30-95B8-921ADF2C7DCF}" type="pres">
      <dgm:prSet presAssocID="{BC83E69E-DCA0-4673-B58C-6E323BFDC82D}" presName="compNode" presStyleCnt="0"/>
      <dgm:spPr/>
    </dgm:pt>
    <dgm:pt modelId="{BE18EEE2-4DCC-4834-A6E5-1ED0B814A4E5}" type="pres">
      <dgm:prSet presAssocID="{BC83E69E-DCA0-4673-B58C-6E323BFDC82D}" presName="bgRect" presStyleLbl="bgShp" presStyleIdx="4" presStyleCnt="6"/>
      <dgm:spPr>
        <a:solidFill>
          <a:schemeClr val="accent2">
            <a:lumMod val="50000"/>
          </a:schemeClr>
        </a:solidFill>
      </dgm:spPr>
    </dgm:pt>
    <dgm:pt modelId="{54E2B018-2372-4B4A-9E9A-1B9A045E4ACF}" type="pres">
      <dgm:prSet presAssocID="{BC83E69E-DCA0-4673-B58C-6E323BFDC82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cision"/>
        </a:ext>
      </dgm:extLst>
    </dgm:pt>
    <dgm:pt modelId="{1F56D2BA-F1D2-4F5F-B5F3-DD117AEDB001}" type="pres">
      <dgm:prSet presAssocID="{BC83E69E-DCA0-4673-B58C-6E323BFDC82D}" presName="spaceRect" presStyleCnt="0"/>
      <dgm:spPr/>
    </dgm:pt>
    <dgm:pt modelId="{4EE43BDB-D61E-4FDD-9CDF-9B4F24FFD754}" type="pres">
      <dgm:prSet presAssocID="{BC83E69E-DCA0-4673-B58C-6E323BFDC82D}" presName="parTx" presStyleLbl="revTx" presStyleIdx="4" presStyleCnt="6">
        <dgm:presLayoutVars>
          <dgm:chMax val="0"/>
          <dgm:chPref val="0"/>
        </dgm:presLayoutVars>
      </dgm:prSet>
      <dgm:spPr/>
    </dgm:pt>
    <dgm:pt modelId="{27157F8C-92B9-44F5-84D8-870549095074}" type="pres">
      <dgm:prSet presAssocID="{A40A5DAA-D026-4A1A-8E7E-FBBC6BF5D3A7}" presName="sibTrans" presStyleCnt="0"/>
      <dgm:spPr/>
    </dgm:pt>
    <dgm:pt modelId="{DD9640D9-6F02-40EE-8F41-4DAC7C61CE19}" type="pres">
      <dgm:prSet presAssocID="{7CDD019B-AD2F-47FC-BFB4-05AE5C6F0C45}" presName="compNode" presStyleCnt="0"/>
      <dgm:spPr/>
    </dgm:pt>
    <dgm:pt modelId="{F6425760-52F4-4460-8E39-32F153FAE028}" type="pres">
      <dgm:prSet presAssocID="{7CDD019B-AD2F-47FC-BFB4-05AE5C6F0C45}" presName="bgRect" presStyleLbl="bgShp" presStyleIdx="5" presStyleCnt="6"/>
      <dgm:spPr>
        <a:solidFill>
          <a:schemeClr val="tx1"/>
        </a:solidFill>
      </dgm:spPr>
    </dgm:pt>
    <dgm:pt modelId="{A659BCDA-835E-429F-A4F4-CF8A695763F7}" type="pres">
      <dgm:prSet presAssocID="{7CDD019B-AD2F-47FC-BFB4-05AE5C6F0C4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port Add"/>
        </a:ext>
      </dgm:extLst>
    </dgm:pt>
    <dgm:pt modelId="{89C83BDD-71BF-468B-8F0F-D5362F6F9829}" type="pres">
      <dgm:prSet presAssocID="{7CDD019B-AD2F-47FC-BFB4-05AE5C6F0C45}" presName="spaceRect" presStyleCnt="0"/>
      <dgm:spPr/>
    </dgm:pt>
    <dgm:pt modelId="{A61F433E-6BA4-4CC5-AB6A-41681CB380CA}" type="pres">
      <dgm:prSet presAssocID="{7CDD019B-AD2F-47FC-BFB4-05AE5C6F0C45}" presName="parTx" presStyleLbl="revTx" presStyleIdx="5" presStyleCnt="6">
        <dgm:presLayoutVars>
          <dgm:chMax val="0"/>
          <dgm:chPref val="0"/>
        </dgm:presLayoutVars>
      </dgm:prSet>
      <dgm:spPr/>
    </dgm:pt>
  </dgm:ptLst>
  <dgm:cxnLst>
    <dgm:cxn modelId="{B9B28405-6D5B-44C5-9E36-C8EE7FEBE0DF}" srcId="{A0F957B8-D652-4F94-A40D-2049849F62B5}" destId="{FBA46896-41B4-486A-B985-9DFD980F82E7}" srcOrd="3" destOrd="0" parTransId="{3FD00BCB-BFC5-4239-AEE5-4222DB20EF46}" sibTransId="{4D858D5F-13CF-4721-B089-16997EB3832A}"/>
    <dgm:cxn modelId="{5CBC7208-B5E9-4817-911A-A610A99D0EC6}" type="presOf" srcId="{BC83E69E-DCA0-4673-B58C-6E323BFDC82D}" destId="{4EE43BDB-D61E-4FDD-9CDF-9B4F24FFD754}" srcOrd="0" destOrd="0" presId="urn:microsoft.com/office/officeart/2018/2/layout/IconVerticalSolidList"/>
    <dgm:cxn modelId="{B125631E-0E39-4E11-ADDC-9EDC6BF3BC68}" srcId="{A0F957B8-D652-4F94-A40D-2049849F62B5}" destId="{7CDD019B-AD2F-47FC-BFB4-05AE5C6F0C45}" srcOrd="5" destOrd="0" parTransId="{FC4F6FA4-41A2-48DA-9B5D-A6642BC45864}" sibTransId="{759FA40B-15E3-413B-95E6-601191FC7D3B}"/>
    <dgm:cxn modelId="{A5D5E339-F8DC-493B-BE54-BF9F86DBA5E9}" type="presOf" srcId="{BFCC2F31-CD8D-4EAB-B7A8-82A57E1CB5E8}" destId="{8C5E33D5-2D5A-43C3-B048-A5763F500EE8}" srcOrd="0" destOrd="0" presId="urn:microsoft.com/office/officeart/2018/2/layout/IconVerticalSolidList"/>
    <dgm:cxn modelId="{6BADD33F-44D6-46C3-9AEB-F9CDB1CBDCCE}" type="presOf" srcId="{7CDD019B-AD2F-47FC-BFB4-05AE5C6F0C45}" destId="{A61F433E-6BA4-4CC5-AB6A-41681CB380CA}" srcOrd="0" destOrd="0" presId="urn:microsoft.com/office/officeart/2018/2/layout/IconVerticalSolidList"/>
    <dgm:cxn modelId="{42731B61-AEE6-44A8-8D92-2EC51848F878}" type="presOf" srcId="{A0F957B8-D652-4F94-A40D-2049849F62B5}" destId="{27A78039-18CF-40D3-B760-A2EEF2395BC3}" srcOrd="0" destOrd="0" presId="urn:microsoft.com/office/officeart/2018/2/layout/IconVerticalSolidList"/>
    <dgm:cxn modelId="{8430D571-E8DE-4DE9-BC22-53B0F3EE4C25}" srcId="{A0F957B8-D652-4F94-A40D-2049849F62B5}" destId="{BC83E69E-DCA0-4673-B58C-6E323BFDC82D}" srcOrd="4" destOrd="0" parTransId="{A9C9A22A-01F0-4367-B8E5-3C109DD71342}" sibTransId="{A40A5DAA-D026-4A1A-8E7E-FBBC6BF5D3A7}"/>
    <dgm:cxn modelId="{352C4D52-FDF2-4A45-8BD0-59235ED11966}" type="presOf" srcId="{8E45B58E-4B92-43C9-9606-364B1B995187}" destId="{C7A06D0D-9C6A-43C6-B939-2D123A3ED90C}" srcOrd="0" destOrd="0" presId="urn:microsoft.com/office/officeart/2018/2/layout/IconVerticalSolidList"/>
    <dgm:cxn modelId="{25729185-E5A4-439C-B9F1-B5E6ACBE58B9}" srcId="{A0F957B8-D652-4F94-A40D-2049849F62B5}" destId="{BFCC2F31-CD8D-4EAB-B7A8-82A57E1CB5E8}" srcOrd="0" destOrd="0" parTransId="{E424ABED-4178-4001-B32E-C8FB1732EAFB}" sibTransId="{CD3BCC11-A99A-4086-9754-D1154E1A4D60}"/>
    <dgm:cxn modelId="{69183B90-74D6-42FE-A891-D84B89064886}" srcId="{A0F957B8-D652-4F94-A40D-2049849F62B5}" destId="{DE1A9771-4749-4BE6-A7D3-A3B479F628B1}" srcOrd="2" destOrd="0" parTransId="{F5D6CD10-31A5-4CFA-84ED-E5621961DB38}" sibTransId="{53E01F60-1DEE-424A-90C1-084BC9875DCB}"/>
    <dgm:cxn modelId="{82DF6DA3-480F-4BB4-B292-D88858E0E74D}" type="presOf" srcId="{DE1A9771-4749-4BE6-A7D3-A3B479F628B1}" destId="{43C07729-6834-481D-863B-200A7A60BE36}" srcOrd="0" destOrd="0" presId="urn:microsoft.com/office/officeart/2018/2/layout/IconVerticalSolidList"/>
    <dgm:cxn modelId="{77D655A7-4FEC-4CD8-9E6D-DD5CA1ACA713}" type="presOf" srcId="{FBA46896-41B4-486A-B985-9DFD980F82E7}" destId="{1FF31530-8745-440C-B86D-53F816825480}" srcOrd="0" destOrd="0" presId="urn:microsoft.com/office/officeart/2018/2/layout/IconVerticalSolidList"/>
    <dgm:cxn modelId="{EEDA25A9-88F5-48C4-BC5B-172F2A51ECFD}" srcId="{A0F957B8-D652-4F94-A40D-2049849F62B5}" destId="{8E45B58E-4B92-43C9-9606-364B1B995187}" srcOrd="1" destOrd="0" parTransId="{4D746A6E-941E-42F4-86A6-AB3F30E28C7F}" sibTransId="{00A42E6C-6F5D-4767-BFB4-9D44F42D5091}"/>
    <dgm:cxn modelId="{ABE87372-7FA5-44CD-ABA9-FB1B56314181}" type="presParOf" srcId="{27A78039-18CF-40D3-B760-A2EEF2395BC3}" destId="{ECD4861C-BAEA-4ACA-AE1F-39EBB6C16B46}" srcOrd="0" destOrd="0" presId="urn:microsoft.com/office/officeart/2018/2/layout/IconVerticalSolidList"/>
    <dgm:cxn modelId="{6E04C5D1-FD5D-45AB-A4E1-7069D41A355A}" type="presParOf" srcId="{ECD4861C-BAEA-4ACA-AE1F-39EBB6C16B46}" destId="{163F3729-900E-43E3-97BD-692CD813EBF3}" srcOrd="0" destOrd="0" presId="urn:microsoft.com/office/officeart/2018/2/layout/IconVerticalSolidList"/>
    <dgm:cxn modelId="{FE04EAEE-DAF1-42A1-8D2A-760C21B71C54}" type="presParOf" srcId="{ECD4861C-BAEA-4ACA-AE1F-39EBB6C16B46}" destId="{DB314086-C17B-445A-80A9-5677052B4DA3}" srcOrd="1" destOrd="0" presId="urn:microsoft.com/office/officeart/2018/2/layout/IconVerticalSolidList"/>
    <dgm:cxn modelId="{1D1373B0-3A57-495C-AECB-18B04CD17CBC}" type="presParOf" srcId="{ECD4861C-BAEA-4ACA-AE1F-39EBB6C16B46}" destId="{78382058-3239-463B-8DB0-69B5AC79A41F}" srcOrd="2" destOrd="0" presId="urn:microsoft.com/office/officeart/2018/2/layout/IconVerticalSolidList"/>
    <dgm:cxn modelId="{D37032ED-EDB9-4D86-AB65-5B335612E2C2}" type="presParOf" srcId="{ECD4861C-BAEA-4ACA-AE1F-39EBB6C16B46}" destId="{8C5E33D5-2D5A-43C3-B048-A5763F500EE8}" srcOrd="3" destOrd="0" presId="urn:microsoft.com/office/officeart/2018/2/layout/IconVerticalSolidList"/>
    <dgm:cxn modelId="{70D8BA8F-0067-4F68-8D30-AF8EB137050C}" type="presParOf" srcId="{27A78039-18CF-40D3-B760-A2EEF2395BC3}" destId="{EE3F34BF-8B98-4948-8042-45EE41A02EF2}" srcOrd="1" destOrd="0" presId="urn:microsoft.com/office/officeart/2018/2/layout/IconVerticalSolidList"/>
    <dgm:cxn modelId="{4D500605-EA56-4345-8C5F-CBD0BDFC8122}" type="presParOf" srcId="{27A78039-18CF-40D3-B760-A2EEF2395BC3}" destId="{DB1CEEAC-1054-4ECC-ABA6-2AB0CA941FA9}" srcOrd="2" destOrd="0" presId="urn:microsoft.com/office/officeart/2018/2/layout/IconVerticalSolidList"/>
    <dgm:cxn modelId="{4BB80799-AB75-44FB-B8EB-5C1DEF7764A6}" type="presParOf" srcId="{DB1CEEAC-1054-4ECC-ABA6-2AB0CA941FA9}" destId="{D7564101-0D45-404C-8DF7-E9E261185A08}" srcOrd="0" destOrd="0" presId="urn:microsoft.com/office/officeart/2018/2/layout/IconVerticalSolidList"/>
    <dgm:cxn modelId="{ADDB6CA1-4CAA-4EAE-92C6-8D7A99F81B66}" type="presParOf" srcId="{DB1CEEAC-1054-4ECC-ABA6-2AB0CA941FA9}" destId="{2DA8A527-5B18-494E-A40F-E359ED4E8410}" srcOrd="1" destOrd="0" presId="urn:microsoft.com/office/officeart/2018/2/layout/IconVerticalSolidList"/>
    <dgm:cxn modelId="{49C70B93-9238-4DE8-B650-C4ED8C953C0D}" type="presParOf" srcId="{DB1CEEAC-1054-4ECC-ABA6-2AB0CA941FA9}" destId="{96D6CD16-E39F-44A2-9EB6-E1D0813B463A}" srcOrd="2" destOrd="0" presId="urn:microsoft.com/office/officeart/2018/2/layout/IconVerticalSolidList"/>
    <dgm:cxn modelId="{1BB35290-F2F1-4EED-9EEF-3BEB9178926A}" type="presParOf" srcId="{DB1CEEAC-1054-4ECC-ABA6-2AB0CA941FA9}" destId="{C7A06D0D-9C6A-43C6-B939-2D123A3ED90C}" srcOrd="3" destOrd="0" presId="urn:microsoft.com/office/officeart/2018/2/layout/IconVerticalSolidList"/>
    <dgm:cxn modelId="{F7880DD1-2EF0-4FFC-94C4-0A1AE6D5E396}" type="presParOf" srcId="{27A78039-18CF-40D3-B760-A2EEF2395BC3}" destId="{1DA4E3DA-9215-4D9E-832A-70C2B78C33B5}" srcOrd="3" destOrd="0" presId="urn:microsoft.com/office/officeart/2018/2/layout/IconVerticalSolidList"/>
    <dgm:cxn modelId="{A621DACC-5A1C-4019-A602-F2BA1616C595}" type="presParOf" srcId="{27A78039-18CF-40D3-B760-A2EEF2395BC3}" destId="{BB4CA56D-97DB-4F21-A038-DC263992D5BD}" srcOrd="4" destOrd="0" presId="urn:microsoft.com/office/officeart/2018/2/layout/IconVerticalSolidList"/>
    <dgm:cxn modelId="{789A71FB-31AA-4BE0-827B-F5D9E8F425AF}" type="presParOf" srcId="{BB4CA56D-97DB-4F21-A038-DC263992D5BD}" destId="{5210D644-762B-4ADD-BDDF-859082C5461E}" srcOrd="0" destOrd="0" presId="urn:microsoft.com/office/officeart/2018/2/layout/IconVerticalSolidList"/>
    <dgm:cxn modelId="{46C2046E-80FB-4595-8D1F-525849BF7043}" type="presParOf" srcId="{BB4CA56D-97DB-4F21-A038-DC263992D5BD}" destId="{F4A491A1-CB24-4DA9-8FF6-24140D717FD6}" srcOrd="1" destOrd="0" presId="urn:microsoft.com/office/officeart/2018/2/layout/IconVerticalSolidList"/>
    <dgm:cxn modelId="{9A68E17B-B455-4CA2-A0E1-794291356F07}" type="presParOf" srcId="{BB4CA56D-97DB-4F21-A038-DC263992D5BD}" destId="{077DE4CC-B746-4B18-91A5-8B1FE5F0E3D4}" srcOrd="2" destOrd="0" presId="urn:microsoft.com/office/officeart/2018/2/layout/IconVerticalSolidList"/>
    <dgm:cxn modelId="{BC2F12B1-F1EA-47EB-A67A-E576D71D9897}" type="presParOf" srcId="{BB4CA56D-97DB-4F21-A038-DC263992D5BD}" destId="{43C07729-6834-481D-863B-200A7A60BE36}" srcOrd="3" destOrd="0" presId="urn:microsoft.com/office/officeart/2018/2/layout/IconVerticalSolidList"/>
    <dgm:cxn modelId="{7067F31F-B831-460A-AD18-B3963C8C9280}" type="presParOf" srcId="{27A78039-18CF-40D3-B760-A2EEF2395BC3}" destId="{ECE9BFE1-D30B-4DB4-8594-4D604FD3222A}" srcOrd="5" destOrd="0" presId="urn:microsoft.com/office/officeart/2018/2/layout/IconVerticalSolidList"/>
    <dgm:cxn modelId="{5D7B7FE3-BAE8-4387-8216-84C0BFCBDE7C}" type="presParOf" srcId="{27A78039-18CF-40D3-B760-A2EEF2395BC3}" destId="{92F4B3A1-D047-4665-95D7-3C58B65EC61D}" srcOrd="6" destOrd="0" presId="urn:microsoft.com/office/officeart/2018/2/layout/IconVerticalSolidList"/>
    <dgm:cxn modelId="{11BBB5BC-CB4D-40E6-8547-244BC3D88C38}" type="presParOf" srcId="{92F4B3A1-D047-4665-95D7-3C58B65EC61D}" destId="{DE69BCA5-0249-4C87-AF79-3A71383456FE}" srcOrd="0" destOrd="0" presId="urn:microsoft.com/office/officeart/2018/2/layout/IconVerticalSolidList"/>
    <dgm:cxn modelId="{D53D91FE-8A71-4418-AF16-367518844853}" type="presParOf" srcId="{92F4B3A1-D047-4665-95D7-3C58B65EC61D}" destId="{3FB64049-3D85-40FF-B151-5FCC5738573B}" srcOrd="1" destOrd="0" presId="urn:microsoft.com/office/officeart/2018/2/layout/IconVerticalSolidList"/>
    <dgm:cxn modelId="{AFE70595-0A9A-4DF5-8D45-68FEF32CA45C}" type="presParOf" srcId="{92F4B3A1-D047-4665-95D7-3C58B65EC61D}" destId="{0943524C-2FDD-4CB7-8A38-0B1178EBF366}" srcOrd="2" destOrd="0" presId="urn:microsoft.com/office/officeart/2018/2/layout/IconVerticalSolidList"/>
    <dgm:cxn modelId="{302BB087-2A3A-4006-9E8D-8795551C458D}" type="presParOf" srcId="{92F4B3A1-D047-4665-95D7-3C58B65EC61D}" destId="{1FF31530-8745-440C-B86D-53F816825480}" srcOrd="3" destOrd="0" presId="urn:microsoft.com/office/officeart/2018/2/layout/IconVerticalSolidList"/>
    <dgm:cxn modelId="{2523F08F-E4D7-4A6F-81F7-2539C56091F8}" type="presParOf" srcId="{27A78039-18CF-40D3-B760-A2EEF2395BC3}" destId="{086342DE-2830-4EA4-A234-E21A85FD1ACB}" srcOrd="7" destOrd="0" presId="urn:microsoft.com/office/officeart/2018/2/layout/IconVerticalSolidList"/>
    <dgm:cxn modelId="{10DC566A-7945-4E0F-8C3A-3C6BB5095BC4}" type="presParOf" srcId="{27A78039-18CF-40D3-B760-A2EEF2395BC3}" destId="{847274BE-D169-4C30-95B8-921ADF2C7DCF}" srcOrd="8" destOrd="0" presId="urn:microsoft.com/office/officeart/2018/2/layout/IconVerticalSolidList"/>
    <dgm:cxn modelId="{685C4935-52C8-47E7-B29B-5DFF7D190A38}" type="presParOf" srcId="{847274BE-D169-4C30-95B8-921ADF2C7DCF}" destId="{BE18EEE2-4DCC-4834-A6E5-1ED0B814A4E5}" srcOrd="0" destOrd="0" presId="urn:microsoft.com/office/officeart/2018/2/layout/IconVerticalSolidList"/>
    <dgm:cxn modelId="{154FD52C-502A-4267-ADB3-08B9B585182A}" type="presParOf" srcId="{847274BE-D169-4C30-95B8-921ADF2C7DCF}" destId="{54E2B018-2372-4B4A-9E9A-1B9A045E4ACF}" srcOrd="1" destOrd="0" presId="urn:microsoft.com/office/officeart/2018/2/layout/IconVerticalSolidList"/>
    <dgm:cxn modelId="{3444C3CB-5B05-4887-8602-BF443D81D0BD}" type="presParOf" srcId="{847274BE-D169-4C30-95B8-921ADF2C7DCF}" destId="{1F56D2BA-F1D2-4F5F-B5F3-DD117AEDB001}" srcOrd="2" destOrd="0" presId="urn:microsoft.com/office/officeart/2018/2/layout/IconVerticalSolidList"/>
    <dgm:cxn modelId="{4997A344-22BE-4FAD-9076-7481110D6054}" type="presParOf" srcId="{847274BE-D169-4C30-95B8-921ADF2C7DCF}" destId="{4EE43BDB-D61E-4FDD-9CDF-9B4F24FFD754}" srcOrd="3" destOrd="0" presId="urn:microsoft.com/office/officeart/2018/2/layout/IconVerticalSolidList"/>
    <dgm:cxn modelId="{13D40293-9493-49D8-9A8A-A00DC404446A}" type="presParOf" srcId="{27A78039-18CF-40D3-B760-A2EEF2395BC3}" destId="{27157F8C-92B9-44F5-84D8-870549095074}" srcOrd="9" destOrd="0" presId="urn:microsoft.com/office/officeart/2018/2/layout/IconVerticalSolidList"/>
    <dgm:cxn modelId="{3AE88829-B926-4451-9838-5D116D605424}" type="presParOf" srcId="{27A78039-18CF-40D3-B760-A2EEF2395BC3}" destId="{DD9640D9-6F02-40EE-8F41-4DAC7C61CE19}" srcOrd="10" destOrd="0" presId="urn:microsoft.com/office/officeart/2018/2/layout/IconVerticalSolidList"/>
    <dgm:cxn modelId="{46097BE7-3E88-4CFC-98DB-527E9DA17D56}" type="presParOf" srcId="{DD9640D9-6F02-40EE-8F41-4DAC7C61CE19}" destId="{F6425760-52F4-4460-8E39-32F153FAE028}" srcOrd="0" destOrd="0" presId="urn:microsoft.com/office/officeart/2018/2/layout/IconVerticalSolidList"/>
    <dgm:cxn modelId="{E215B65B-D6AF-45A9-BDEA-9198F87C9A02}" type="presParOf" srcId="{DD9640D9-6F02-40EE-8F41-4DAC7C61CE19}" destId="{A659BCDA-835E-429F-A4F4-CF8A695763F7}" srcOrd="1" destOrd="0" presId="urn:microsoft.com/office/officeart/2018/2/layout/IconVerticalSolidList"/>
    <dgm:cxn modelId="{8D5DAD73-6D76-4B5B-940D-BC11BEAAC966}" type="presParOf" srcId="{DD9640D9-6F02-40EE-8F41-4DAC7C61CE19}" destId="{89C83BDD-71BF-468B-8F0F-D5362F6F9829}" srcOrd="2" destOrd="0" presId="urn:microsoft.com/office/officeart/2018/2/layout/IconVerticalSolidList"/>
    <dgm:cxn modelId="{E338D39D-A8A1-4F9B-90CC-9776BDA2CD06}" type="presParOf" srcId="{DD9640D9-6F02-40EE-8F41-4DAC7C61CE19}" destId="{A61F433E-6BA4-4CC5-AB6A-41681CB380C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66A8FB-0DAF-4E08-A21C-95A06497F8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6079A2-2E94-479A-8E75-9CF348C035F0}">
      <dgm:prSet/>
      <dgm:spPr/>
      <dgm:t>
        <a:bodyPr/>
        <a:lstStyle/>
        <a:p>
          <a:pPr>
            <a:lnSpc>
              <a:spcPct val="100000"/>
            </a:lnSpc>
          </a:pPr>
          <a:r>
            <a:rPr lang="en-US" dirty="0"/>
            <a:t>Regulation Best Interest (“Reg BI”)</a:t>
          </a:r>
        </a:p>
      </dgm:t>
    </dgm:pt>
    <dgm:pt modelId="{EC2AC87F-42FD-400C-BD3D-58010D098F8C}" type="parTrans" cxnId="{8F1A6DF5-A03D-4D48-B1A6-B492CC3DB92D}">
      <dgm:prSet/>
      <dgm:spPr/>
      <dgm:t>
        <a:bodyPr/>
        <a:lstStyle/>
        <a:p>
          <a:endParaRPr lang="en-US"/>
        </a:p>
      </dgm:t>
    </dgm:pt>
    <dgm:pt modelId="{B4363931-59DE-4E59-83FD-16BFC01611F9}" type="sibTrans" cxnId="{8F1A6DF5-A03D-4D48-B1A6-B492CC3DB92D}">
      <dgm:prSet/>
      <dgm:spPr/>
      <dgm:t>
        <a:bodyPr/>
        <a:lstStyle/>
        <a:p>
          <a:endParaRPr lang="en-US"/>
        </a:p>
      </dgm:t>
    </dgm:pt>
    <dgm:pt modelId="{41359020-099A-40F4-B07D-2BCB97C11583}">
      <dgm:prSet/>
      <dgm:spPr/>
      <dgm:t>
        <a:bodyPr/>
        <a:lstStyle/>
        <a:p>
          <a:pPr>
            <a:lnSpc>
              <a:spcPct val="100000"/>
            </a:lnSpc>
          </a:pPr>
          <a:r>
            <a:rPr lang="en-US" dirty="0"/>
            <a:t>Form CRS Relationship Summary (“CRS”)</a:t>
          </a:r>
        </a:p>
      </dgm:t>
    </dgm:pt>
    <dgm:pt modelId="{4C7AC969-7FAE-4573-8691-DAD47033E9AD}" type="parTrans" cxnId="{3C584ABE-E648-4B28-914F-A732A7B36174}">
      <dgm:prSet/>
      <dgm:spPr/>
      <dgm:t>
        <a:bodyPr/>
        <a:lstStyle/>
        <a:p>
          <a:endParaRPr lang="en-US"/>
        </a:p>
      </dgm:t>
    </dgm:pt>
    <dgm:pt modelId="{7C541010-A0B0-4BF7-9B5F-B064FBEAE69F}" type="sibTrans" cxnId="{3C584ABE-E648-4B28-914F-A732A7B36174}">
      <dgm:prSet/>
      <dgm:spPr/>
      <dgm:t>
        <a:bodyPr/>
        <a:lstStyle/>
        <a:p>
          <a:endParaRPr lang="en-US"/>
        </a:p>
      </dgm:t>
    </dgm:pt>
    <dgm:pt modelId="{1C2AF58E-6575-4F36-99E4-34DB9AEE6E7E}">
      <dgm:prSet/>
      <dgm:spPr/>
      <dgm:t>
        <a:bodyPr/>
        <a:lstStyle/>
        <a:p>
          <a:pPr>
            <a:lnSpc>
              <a:spcPct val="100000"/>
            </a:lnSpc>
          </a:pPr>
          <a:r>
            <a:rPr lang="en-US" dirty="0"/>
            <a:t>Interpretation of BDs’ “Solely Incidental” Exemption under the 40 Act</a:t>
          </a:r>
        </a:p>
      </dgm:t>
    </dgm:pt>
    <dgm:pt modelId="{E6E86ABA-7DA5-4F81-B8E3-69C557BB2F8B}" type="parTrans" cxnId="{0391F630-5C82-4E3F-92C0-ABFE7F5E3417}">
      <dgm:prSet/>
      <dgm:spPr/>
      <dgm:t>
        <a:bodyPr/>
        <a:lstStyle/>
        <a:p>
          <a:endParaRPr lang="en-US"/>
        </a:p>
      </dgm:t>
    </dgm:pt>
    <dgm:pt modelId="{02662844-9CD0-447D-A398-9C6164503F74}" type="sibTrans" cxnId="{0391F630-5C82-4E3F-92C0-ABFE7F5E3417}">
      <dgm:prSet/>
      <dgm:spPr/>
      <dgm:t>
        <a:bodyPr/>
        <a:lstStyle/>
        <a:p>
          <a:endParaRPr lang="en-US"/>
        </a:p>
      </dgm:t>
    </dgm:pt>
    <dgm:pt modelId="{95596A4C-9C02-401B-9027-F8C8D200695E}">
      <dgm:prSet/>
      <dgm:spPr/>
      <dgm:t>
        <a:bodyPr/>
        <a:lstStyle/>
        <a:p>
          <a:pPr>
            <a:lnSpc>
              <a:spcPct val="100000"/>
            </a:lnSpc>
          </a:pPr>
          <a:r>
            <a:rPr lang="en-US"/>
            <a:t>Interpretation/Consolidation of IAs’ Federal Fiduciary Duty</a:t>
          </a:r>
        </a:p>
      </dgm:t>
    </dgm:pt>
    <dgm:pt modelId="{813DE752-9908-4A28-A5AC-0B77C8E81323}" type="parTrans" cxnId="{2E8948E4-89F0-4326-87C5-1006DFECBCDC}">
      <dgm:prSet/>
      <dgm:spPr/>
      <dgm:t>
        <a:bodyPr/>
        <a:lstStyle/>
        <a:p>
          <a:endParaRPr lang="en-US"/>
        </a:p>
      </dgm:t>
    </dgm:pt>
    <dgm:pt modelId="{4A7CD33E-481D-4C23-A403-4D2F6CC271C1}" type="sibTrans" cxnId="{2E8948E4-89F0-4326-87C5-1006DFECBCDC}">
      <dgm:prSet/>
      <dgm:spPr/>
      <dgm:t>
        <a:bodyPr/>
        <a:lstStyle/>
        <a:p>
          <a:endParaRPr lang="en-US"/>
        </a:p>
      </dgm:t>
    </dgm:pt>
    <dgm:pt modelId="{F74326C5-7853-46FA-B55E-7CCB3EE69830}" type="pres">
      <dgm:prSet presAssocID="{E666A8FB-0DAF-4E08-A21C-95A06497F85C}" presName="root" presStyleCnt="0">
        <dgm:presLayoutVars>
          <dgm:dir/>
          <dgm:resizeHandles val="exact"/>
        </dgm:presLayoutVars>
      </dgm:prSet>
      <dgm:spPr/>
    </dgm:pt>
    <dgm:pt modelId="{92DFB3F5-CAEA-4907-A875-2AED65DEF0B6}" type="pres">
      <dgm:prSet presAssocID="{6E6079A2-2E94-479A-8E75-9CF348C035F0}" presName="compNode" presStyleCnt="0"/>
      <dgm:spPr/>
    </dgm:pt>
    <dgm:pt modelId="{CB600F5D-C1D8-468D-BD01-047993D5F261}" type="pres">
      <dgm:prSet presAssocID="{6E6079A2-2E94-479A-8E75-9CF348C035F0}" presName="bgRect" presStyleLbl="bgShp" presStyleIdx="0" presStyleCnt="4"/>
      <dgm:spPr>
        <a:solidFill>
          <a:srgbClr val="D5E7F7"/>
        </a:solidFill>
      </dgm:spPr>
    </dgm:pt>
    <dgm:pt modelId="{9F3116D0-6374-4DEE-B577-925E437B9F7D}" type="pres">
      <dgm:prSet presAssocID="{6E6079A2-2E94-479A-8E75-9CF348C035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Secure"/>
        </a:ext>
      </dgm:extLst>
    </dgm:pt>
    <dgm:pt modelId="{4ABB24EE-13C7-4225-AD55-FD22C4BE506F}" type="pres">
      <dgm:prSet presAssocID="{6E6079A2-2E94-479A-8E75-9CF348C035F0}" presName="spaceRect" presStyleCnt="0"/>
      <dgm:spPr/>
    </dgm:pt>
    <dgm:pt modelId="{9644C6BB-BBAF-4BE1-B114-564F63E87C36}" type="pres">
      <dgm:prSet presAssocID="{6E6079A2-2E94-479A-8E75-9CF348C035F0}" presName="parTx" presStyleLbl="revTx" presStyleIdx="0" presStyleCnt="4">
        <dgm:presLayoutVars>
          <dgm:chMax val="0"/>
          <dgm:chPref val="0"/>
        </dgm:presLayoutVars>
      </dgm:prSet>
      <dgm:spPr/>
    </dgm:pt>
    <dgm:pt modelId="{87ED7C8C-C107-4C19-A1BA-B68A170CC56B}" type="pres">
      <dgm:prSet presAssocID="{B4363931-59DE-4E59-83FD-16BFC01611F9}" presName="sibTrans" presStyleCnt="0"/>
      <dgm:spPr/>
    </dgm:pt>
    <dgm:pt modelId="{BDE853F7-1838-4142-933C-CCE77B82AA28}" type="pres">
      <dgm:prSet presAssocID="{41359020-099A-40F4-B07D-2BCB97C11583}" presName="compNode" presStyleCnt="0"/>
      <dgm:spPr/>
    </dgm:pt>
    <dgm:pt modelId="{18080636-E467-4144-B44A-D08C079A1034}" type="pres">
      <dgm:prSet presAssocID="{41359020-099A-40F4-B07D-2BCB97C11583}" presName="bgRect" presStyleLbl="bgShp" presStyleIdx="1" presStyleCnt="4"/>
      <dgm:spPr>
        <a:solidFill>
          <a:srgbClr val="9DCEE7"/>
        </a:solidFill>
      </dgm:spPr>
    </dgm:pt>
    <dgm:pt modelId="{0BEA88C6-F099-466C-AE86-D93687F9DFA8}" type="pres">
      <dgm:prSet presAssocID="{41359020-099A-40F4-B07D-2BCB97C115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lationship"/>
        </a:ext>
      </dgm:extLst>
    </dgm:pt>
    <dgm:pt modelId="{1473DD56-D568-46F4-9BDA-5AED21E6CA25}" type="pres">
      <dgm:prSet presAssocID="{41359020-099A-40F4-B07D-2BCB97C11583}" presName="spaceRect" presStyleCnt="0"/>
      <dgm:spPr/>
    </dgm:pt>
    <dgm:pt modelId="{898AB482-2066-4494-B266-288E7CD80C15}" type="pres">
      <dgm:prSet presAssocID="{41359020-099A-40F4-B07D-2BCB97C11583}" presName="parTx" presStyleLbl="revTx" presStyleIdx="1" presStyleCnt="4">
        <dgm:presLayoutVars>
          <dgm:chMax val="0"/>
          <dgm:chPref val="0"/>
        </dgm:presLayoutVars>
      </dgm:prSet>
      <dgm:spPr/>
    </dgm:pt>
    <dgm:pt modelId="{0B17FE43-B45B-4FD0-95BF-FAA5AC0F6BC5}" type="pres">
      <dgm:prSet presAssocID="{7C541010-A0B0-4BF7-9B5F-B064FBEAE69F}" presName="sibTrans" presStyleCnt="0"/>
      <dgm:spPr/>
    </dgm:pt>
    <dgm:pt modelId="{86DD22FB-247C-49A4-B00C-D0E28055C374}" type="pres">
      <dgm:prSet presAssocID="{1C2AF58E-6575-4F36-99E4-34DB9AEE6E7E}" presName="compNode" presStyleCnt="0"/>
      <dgm:spPr/>
    </dgm:pt>
    <dgm:pt modelId="{3C8E889F-7787-4425-B24E-DE07407D9673}" type="pres">
      <dgm:prSet presAssocID="{1C2AF58E-6575-4F36-99E4-34DB9AEE6E7E}" presName="bgRect" presStyleLbl="bgShp" presStyleIdx="2" presStyleCnt="4"/>
      <dgm:spPr>
        <a:solidFill>
          <a:srgbClr val="5795C9"/>
        </a:solidFill>
      </dgm:spPr>
    </dgm:pt>
    <dgm:pt modelId="{F75BD803-15B0-47D1-8EE5-5D863C6D7C39}" type="pres">
      <dgm:prSet presAssocID="{1C2AF58E-6575-4F36-99E4-34DB9AEE6E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53862725-1631-4810-961D-B93A34A9613C}" type="pres">
      <dgm:prSet presAssocID="{1C2AF58E-6575-4F36-99E4-34DB9AEE6E7E}" presName="spaceRect" presStyleCnt="0"/>
      <dgm:spPr/>
    </dgm:pt>
    <dgm:pt modelId="{D8B1AA3A-F8F6-42AE-B30E-CE239336DFF9}" type="pres">
      <dgm:prSet presAssocID="{1C2AF58E-6575-4F36-99E4-34DB9AEE6E7E}" presName="parTx" presStyleLbl="revTx" presStyleIdx="2" presStyleCnt="4">
        <dgm:presLayoutVars>
          <dgm:chMax val="0"/>
          <dgm:chPref val="0"/>
        </dgm:presLayoutVars>
      </dgm:prSet>
      <dgm:spPr/>
    </dgm:pt>
    <dgm:pt modelId="{83773F52-B867-405E-93CF-9E655E31E63C}" type="pres">
      <dgm:prSet presAssocID="{02662844-9CD0-447D-A398-9C6164503F74}" presName="sibTrans" presStyleCnt="0"/>
      <dgm:spPr/>
    </dgm:pt>
    <dgm:pt modelId="{F07B9D11-98A8-414F-960B-A7FE1B7AB427}" type="pres">
      <dgm:prSet presAssocID="{95596A4C-9C02-401B-9027-F8C8D200695E}" presName="compNode" presStyleCnt="0"/>
      <dgm:spPr/>
    </dgm:pt>
    <dgm:pt modelId="{7BF07193-B0D5-41ED-949C-31BFA110AF0F}" type="pres">
      <dgm:prSet presAssocID="{95596A4C-9C02-401B-9027-F8C8D200695E}" presName="bgRect" presStyleLbl="bgShp" presStyleIdx="3" presStyleCnt="4"/>
      <dgm:spPr>
        <a:solidFill>
          <a:schemeClr val="accent2">
            <a:lumMod val="75000"/>
          </a:schemeClr>
        </a:solidFill>
      </dgm:spPr>
    </dgm:pt>
    <dgm:pt modelId="{3F68A4BD-3FBC-4902-B815-AFFEE6C5E9FE}" type="pres">
      <dgm:prSet presAssocID="{95596A4C-9C02-401B-9027-F8C8D20069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mitments"/>
        </a:ext>
      </dgm:extLst>
    </dgm:pt>
    <dgm:pt modelId="{051BBD01-5722-467A-86DA-67E9D4C7A235}" type="pres">
      <dgm:prSet presAssocID="{95596A4C-9C02-401B-9027-F8C8D200695E}" presName="spaceRect" presStyleCnt="0"/>
      <dgm:spPr/>
    </dgm:pt>
    <dgm:pt modelId="{EBB606B4-B366-4575-90A7-4A5E2C3768F0}" type="pres">
      <dgm:prSet presAssocID="{95596A4C-9C02-401B-9027-F8C8D200695E}" presName="parTx" presStyleLbl="revTx" presStyleIdx="3" presStyleCnt="4">
        <dgm:presLayoutVars>
          <dgm:chMax val="0"/>
          <dgm:chPref val="0"/>
        </dgm:presLayoutVars>
      </dgm:prSet>
      <dgm:spPr/>
    </dgm:pt>
  </dgm:ptLst>
  <dgm:cxnLst>
    <dgm:cxn modelId="{B86A4D14-68FE-48A0-80DB-783DCC92A23B}" type="presOf" srcId="{41359020-099A-40F4-B07D-2BCB97C11583}" destId="{898AB482-2066-4494-B266-288E7CD80C15}" srcOrd="0" destOrd="0" presId="urn:microsoft.com/office/officeart/2018/2/layout/IconVerticalSolidList"/>
    <dgm:cxn modelId="{0391F630-5C82-4E3F-92C0-ABFE7F5E3417}" srcId="{E666A8FB-0DAF-4E08-A21C-95A06497F85C}" destId="{1C2AF58E-6575-4F36-99E4-34DB9AEE6E7E}" srcOrd="2" destOrd="0" parTransId="{E6E86ABA-7DA5-4F81-B8E3-69C557BB2F8B}" sibTransId="{02662844-9CD0-447D-A398-9C6164503F74}"/>
    <dgm:cxn modelId="{EBA57594-ED12-499D-983A-7333544F33E5}" type="presOf" srcId="{95596A4C-9C02-401B-9027-F8C8D200695E}" destId="{EBB606B4-B366-4575-90A7-4A5E2C3768F0}" srcOrd="0" destOrd="0" presId="urn:microsoft.com/office/officeart/2018/2/layout/IconVerticalSolidList"/>
    <dgm:cxn modelId="{D824FAAC-14DA-4FCB-A434-7174180C4578}" type="presOf" srcId="{6E6079A2-2E94-479A-8E75-9CF348C035F0}" destId="{9644C6BB-BBAF-4BE1-B114-564F63E87C36}" srcOrd="0" destOrd="0" presId="urn:microsoft.com/office/officeart/2018/2/layout/IconVerticalSolidList"/>
    <dgm:cxn modelId="{446697B9-4394-4196-A6EB-1F119AF1892E}" type="presOf" srcId="{1C2AF58E-6575-4F36-99E4-34DB9AEE6E7E}" destId="{D8B1AA3A-F8F6-42AE-B30E-CE239336DFF9}" srcOrd="0" destOrd="0" presId="urn:microsoft.com/office/officeart/2018/2/layout/IconVerticalSolidList"/>
    <dgm:cxn modelId="{3C584ABE-E648-4B28-914F-A732A7B36174}" srcId="{E666A8FB-0DAF-4E08-A21C-95A06497F85C}" destId="{41359020-099A-40F4-B07D-2BCB97C11583}" srcOrd="1" destOrd="0" parTransId="{4C7AC969-7FAE-4573-8691-DAD47033E9AD}" sibTransId="{7C541010-A0B0-4BF7-9B5F-B064FBEAE69F}"/>
    <dgm:cxn modelId="{DFE0EFC7-5E44-4DA4-8078-AD39F0F90A63}" type="presOf" srcId="{E666A8FB-0DAF-4E08-A21C-95A06497F85C}" destId="{F74326C5-7853-46FA-B55E-7CCB3EE69830}" srcOrd="0" destOrd="0" presId="urn:microsoft.com/office/officeart/2018/2/layout/IconVerticalSolidList"/>
    <dgm:cxn modelId="{2E8948E4-89F0-4326-87C5-1006DFECBCDC}" srcId="{E666A8FB-0DAF-4E08-A21C-95A06497F85C}" destId="{95596A4C-9C02-401B-9027-F8C8D200695E}" srcOrd="3" destOrd="0" parTransId="{813DE752-9908-4A28-A5AC-0B77C8E81323}" sibTransId="{4A7CD33E-481D-4C23-A403-4D2F6CC271C1}"/>
    <dgm:cxn modelId="{8F1A6DF5-A03D-4D48-B1A6-B492CC3DB92D}" srcId="{E666A8FB-0DAF-4E08-A21C-95A06497F85C}" destId="{6E6079A2-2E94-479A-8E75-9CF348C035F0}" srcOrd="0" destOrd="0" parTransId="{EC2AC87F-42FD-400C-BD3D-58010D098F8C}" sibTransId="{B4363931-59DE-4E59-83FD-16BFC01611F9}"/>
    <dgm:cxn modelId="{D878C38D-99D7-4394-8515-6094266CFA19}" type="presParOf" srcId="{F74326C5-7853-46FA-B55E-7CCB3EE69830}" destId="{92DFB3F5-CAEA-4907-A875-2AED65DEF0B6}" srcOrd="0" destOrd="0" presId="urn:microsoft.com/office/officeart/2018/2/layout/IconVerticalSolidList"/>
    <dgm:cxn modelId="{B5756FAE-8C21-4CB8-A0C5-E7DA9A459CCF}" type="presParOf" srcId="{92DFB3F5-CAEA-4907-A875-2AED65DEF0B6}" destId="{CB600F5D-C1D8-468D-BD01-047993D5F261}" srcOrd="0" destOrd="0" presId="urn:microsoft.com/office/officeart/2018/2/layout/IconVerticalSolidList"/>
    <dgm:cxn modelId="{D6567772-682F-4C70-8FD2-78733F0E3DD8}" type="presParOf" srcId="{92DFB3F5-CAEA-4907-A875-2AED65DEF0B6}" destId="{9F3116D0-6374-4DEE-B577-925E437B9F7D}" srcOrd="1" destOrd="0" presId="urn:microsoft.com/office/officeart/2018/2/layout/IconVerticalSolidList"/>
    <dgm:cxn modelId="{5002272E-6AF9-4853-9CF5-528F552CB653}" type="presParOf" srcId="{92DFB3F5-CAEA-4907-A875-2AED65DEF0B6}" destId="{4ABB24EE-13C7-4225-AD55-FD22C4BE506F}" srcOrd="2" destOrd="0" presId="urn:microsoft.com/office/officeart/2018/2/layout/IconVerticalSolidList"/>
    <dgm:cxn modelId="{C51F317F-8121-4B05-8D34-396297DCC9D0}" type="presParOf" srcId="{92DFB3F5-CAEA-4907-A875-2AED65DEF0B6}" destId="{9644C6BB-BBAF-4BE1-B114-564F63E87C36}" srcOrd="3" destOrd="0" presId="urn:microsoft.com/office/officeart/2018/2/layout/IconVerticalSolidList"/>
    <dgm:cxn modelId="{18B1D050-A913-4EDB-8033-0DFFB4C9C770}" type="presParOf" srcId="{F74326C5-7853-46FA-B55E-7CCB3EE69830}" destId="{87ED7C8C-C107-4C19-A1BA-B68A170CC56B}" srcOrd="1" destOrd="0" presId="urn:microsoft.com/office/officeart/2018/2/layout/IconVerticalSolidList"/>
    <dgm:cxn modelId="{E08FE563-00D3-4811-AC0A-4254175A2D68}" type="presParOf" srcId="{F74326C5-7853-46FA-B55E-7CCB3EE69830}" destId="{BDE853F7-1838-4142-933C-CCE77B82AA28}" srcOrd="2" destOrd="0" presId="urn:microsoft.com/office/officeart/2018/2/layout/IconVerticalSolidList"/>
    <dgm:cxn modelId="{A87EA806-4A5E-4FE1-8270-8A150CBED327}" type="presParOf" srcId="{BDE853F7-1838-4142-933C-CCE77B82AA28}" destId="{18080636-E467-4144-B44A-D08C079A1034}" srcOrd="0" destOrd="0" presId="urn:microsoft.com/office/officeart/2018/2/layout/IconVerticalSolidList"/>
    <dgm:cxn modelId="{B3524DFC-1A07-42EC-A7C3-E6DF557EC7C0}" type="presParOf" srcId="{BDE853F7-1838-4142-933C-CCE77B82AA28}" destId="{0BEA88C6-F099-466C-AE86-D93687F9DFA8}" srcOrd="1" destOrd="0" presId="urn:microsoft.com/office/officeart/2018/2/layout/IconVerticalSolidList"/>
    <dgm:cxn modelId="{66D5B6ED-CA42-48AA-B2B8-8505F5651E5E}" type="presParOf" srcId="{BDE853F7-1838-4142-933C-CCE77B82AA28}" destId="{1473DD56-D568-46F4-9BDA-5AED21E6CA25}" srcOrd="2" destOrd="0" presId="urn:microsoft.com/office/officeart/2018/2/layout/IconVerticalSolidList"/>
    <dgm:cxn modelId="{2918DB99-70D5-4D51-B7F0-FFBBCD50AD95}" type="presParOf" srcId="{BDE853F7-1838-4142-933C-CCE77B82AA28}" destId="{898AB482-2066-4494-B266-288E7CD80C15}" srcOrd="3" destOrd="0" presId="urn:microsoft.com/office/officeart/2018/2/layout/IconVerticalSolidList"/>
    <dgm:cxn modelId="{6D1CBADE-7CCD-4447-977D-D4C5E47C7A18}" type="presParOf" srcId="{F74326C5-7853-46FA-B55E-7CCB3EE69830}" destId="{0B17FE43-B45B-4FD0-95BF-FAA5AC0F6BC5}" srcOrd="3" destOrd="0" presId="urn:microsoft.com/office/officeart/2018/2/layout/IconVerticalSolidList"/>
    <dgm:cxn modelId="{9C5F4CB9-DE49-43B5-92AE-EE0F7247E689}" type="presParOf" srcId="{F74326C5-7853-46FA-B55E-7CCB3EE69830}" destId="{86DD22FB-247C-49A4-B00C-D0E28055C374}" srcOrd="4" destOrd="0" presId="urn:microsoft.com/office/officeart/2018/2/layout/IconVerticalSolidList"/>
    <dgm:cxn modelId="{B2BB6B98-E6B4-4165-9D91-95CC6C7AD9BA}" type="presParOf" srcId="{86DD22FB-247C-49A4-B00C-D0E28055C374}" destId="{3C8E889F-7787-4425-B24E-DE07407D9673}" srcOrd="0" destOrd="0" presId="urn:microsoft.com/office/officeart/2018/2/layout/IconVerticalSolidList"/>
    <dgm:cxn modelId="{4A2C1254-E918-4485-8015-EE741AE78D62}" type="presParOf" srcId="{86DD22FB-247C-49A4-B00C-D0E28055C374}" destId="{F75BD803-15B0-47D1-8EE5-5D863C6D7C39}" srcOrd="1" destOrd="0" presId="urn:microsoft.com/office/officeart/2018/2/layout/IconVerticalSolidList"/>
    <dgm:cxn modelId="{4402FD01-0CBF-495E-8F2B-A5ED76720C04}" type="presParOf" srcId="{86DD22FB-247C-49A4-B00C-D0E28055C374}" destId="{53862725-1631-4810-961D-B93A34A9613C}" srcOrd="2" destOrd="0" presId="urn:microsoft.com/office/officeart/2018/2/layout/IconVerticalSolidList"/>
    <dgm:cxn modelId="{C4F0920B-4E00-485D-AE12-605556F9A239}" type="presParOf" srcId="{86DD22FB-247C-49A4-B00C-D0E28055C374}" destId="{D8B1AA3A-F8F6-42AE-B30E-CE239336DFF9}" srcOrd="3" destOrd="0" presId="urn:microsoft.com/office/officeart/2018/2/layout/IconVerticalSolidList"/>
    <dgm:cxn modelId="{968580F3-6B04-41A4-A009-7D5C3119CAF3}" type="presParOf" srcId="{F74326C5-7853-46FA-B55E-7CCB3EE69830}" destId="{83773F52-B867-405E-93CF-9E655E31E63C}" srcOrd="5" destOrd="0" presId="urn:microsoft.com/office/officeart/2018/2/layout/IconVerticalSolidList"/>
    <dgm:cxn modelId="{4504BAA2-A17B-416E-A2CC-7C77EFCD6347}" type="presParOf" srcId="{F74326C5-7853-46FA-B55E-7CCB3EE69830}" destId="{F07B9D11-98A8-414F-960B-A7FE1B7AB427}" srcOrd="6" destOrd="0" presId="urn:microsoft.com/office/officeart/2018/2/layout/IconVerticalSolidList"/>
    <dgm:cxn modelId="{E51FC140-772F-4B0B-BCAC-4F640EF5B7B6}" type="presParOf" srcId="{F07B9D11-98A8-414F-960B-A7FE1B7AB427}" destId="{7BF07193-B0D5-41ED-949C-31BFA110AF0F}" srcOrd="0" destOrd="0" presId="urn:microsoft.com/office/officeart/2018/2/layout/IconVerticalSolidList"/>
    <dgm:cxn modelId="{072E171B-B50E-43F1-B681-DBDC2E9623B8}" type="presParOf" srcId="{F07B9D11-98A8-414F-960B-A7FE1B7AB427}" destId="{3F68A4BD-3FBC-4902-B815-AFFEE6C5E9FE}" srcOrd="1" destOrd="0" presId="urn:microsoft.com/office/officeart/2018/2/layout/IconVerticalSolidList"/>
    <dgm:cxn modelId="{0A051F84-B6BF-458E-A2E1-6AAD919B4393}" type="presParOf" srcId="{F07B9D11-98A8-414F-960B-A7FE1B7AB427}" destId="{051BBD01-5722-467A-86DA-67E9D4C7A235}" srcOrd="2" destOrd="0" presId="urn:microsoft.com/office/officeart/2018/2/layout/IconVerticalSolidList"/>
    <dgm:cxn modelId="{CD6CAF8B-05F8-4C33-BC92-1DF3B46A80D1}" type="presParOf" srcId="{F07B9D11-98A8-414F-960B-A7FE1B7AB427}" destId="{EBB606B4-B366-4575-90A7-4A5E2C3768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9B6AF2-26E1-424B-B112-0FFA4FE39947}"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A26CB61-E916-4941-8845-61D3687B202A}">
      <dgm:prSet/>
      <dgm:spPr/>
      <dgm:t>
        <a:bodyPr/>
        <a:lstStyle/>
        <a:p>
          <a:r>
            <a:rPr lang="en-US" u="sng" dirty="0"/>
            <a:t>NOT</a:t>
          </a:r>
          <a:r>
            <a:rPr lang="en-US" dirty="0"/>
            <a:t> a fiduciary standard to match IAs’ Standard; not a continuous duty</a:t>
          </a:r>
        </a:p>
      </dgm:t>
    </dgm:pt>
    <dgm:pt modelId="{1976120B-D8A2-4390-A661-11D27F55E837}" type="parTrans" cxnId="{EBDC4A47-D4BA-4350-9B9C-5AA1AA2317ED}">
      <dgm:prSet/>
      <dgm:spPr/>
      <dgm:t>
        <a:bodyPr/>
        <a:lstStyle/>
        <a:p>
          <a:endParaRPr lang="en-US"/>
        </a:p>
      </dgm:t>
    </dgm:pt>
    <dgm:pt modelId="{4FCAA1AA-9C20-4AFD-8FAE-5B66894F08A9}" type="sibTrans" cxnId="{EBDC4A47-D4BA-4350-9B9C-5AA1AA2317ED}">
      <dgm:prSet/>
      <dgm:spPr/>
      <dgm:t>
        <a:bodyPr/>
        <a:lstStyle/>
        <a:p>
          <a:endParaRPr lang="en-US"/>
        </a:p>
      </dgm:t>
    </dgm:pt>
    <dgm:pt modelId="{3DE61973-80F0-4BEE-BC82-27A47B645A29}">
      <dgm:prSet/>
      <dgm:spPr/>
      <dgm:t>
        <a:bodyPr/>
        <a:lstStyle/>
        <a:p>
          <a:r>
            <a:rPr lang="en-US"/>
            <a:t>No new private cause of action (e.g., no contract)</a:t>
          </a:r>
        </a:p>
      </dgm:t>
    </dgm:pt>
    <dgm:pt modelId="{92AAD5B8-6272-420D-BF8C-798C93B4BD57}" type="parTrans" cxnId="{E5290E3B-6579-4AC5-830C-1BFB71B27ED6}">
      <dgm:prSet/>
      <dgm:spPr/>
      <dgm:t>
        <a:bodyPr/>
        <a:lstStyle/>
        <a:p>
          <a:endParaRPr lang="en-US"/>
        </a:p>
      </dgm:t>
    </dgm:pt>
    <dgm:pt modelId="{D39491D7-F081-4B91-8D95-2D67435F4998}" type="sibTrans" cxnId="{E5290E3B-6579-4AC5-830C-1BFB71B27ED6}">
      <dgm:prSet/>
      <dgm:spPr/>
      <dgm:t>
        <a:bodyPr/>
        <a:lstStyle/>
        <a:p>
          <a:endParaRPr lang="en-US"/>
        </a:p>
      </dgm:t>
    </dgm:pt>
    <dgm:pt modelId="{F2B66C35-BBA4-477B-B896-C0E96E668B34}">
      <dgm:prSet/>
      <dgm:spPr/>
      <dgm:t>
        <a:bodyPr/>
        <a:lstStyle/>
        <a:p>
          <a:r>
            <a:rPr lang="en-US" dirty="0"/>
            <a:t>No requirement that advice be “conflict free” (variable comp ok)</a:t>
          </a:r>
        </a:p>
      </dgm:t>
    </dgm:pt>
    <dgm:pt modelId="{A47155AA-C75E-41D3-B7D3-AC5B299EB42F}" type="parTrans" cxnId="{9637AA52-C2A7-4CA7-916B-7BC7F1E8E673}">
      <dgm:prSet/>
      <dgm:spPr/>
      <dgm:t>
        <a:bodyPr/>
        <a:lstStyle/>
        <a:p>
          <a:endParaRPr lang="en-US"/>
        </a:p>
      </dgm:t>
    </dgm:pt>
    <dgm:pt modelId="{6DC7C75D-5532-4CE8-A79D-005B04F24F4C}" type="sibTrans" cxnId="{9637AA52-C2A7-4CA7-916B-7BC7F1E8E673}">
      <dgm:prSet/>
      <dgm:spPr/>
      <dgm:t>
        <a:bodyPr/>
        <a:lstStyle/>
        <a:p>
          <a:endParaRPr lang="en-US"/>
        </a:p>
      </dgm:t>
    </dgm:pt>
    <dgm:pt modelId="{1A50EC51-3E78-40D6-AF0D-CF9EE8E596F1}">
      <dgm:prSet/>
      <dgm:spPr/>
      <dgm:t>
        <a:bodyPr/>
        <a:lstStyle/>
        <a:p>
          <a:r>
            <a:rPr lang="en-US" dirty="0"/>
            <a:t>Maintains access to investment education &amp; general information</a:t>
          </a:r>
        </a:p>
      </dgm:t>
    </dgm:pt>
    <dgm:pt modelId="{CACBC05C-8CBF-41ED-A709-6BA04E267C45}" type="parTrans" cxnId="{03D3A7CC-4DAE-44FE-B982-356A0E843C1E}">
      <dgm:prSet/>
      <dgm:spPr/>
      <dgm:t>
        <a:bodyPr/>
        <a:lstStyle/>
        <a:p>
          <a:endParaRPr lang="en-US"/>
        </a:p>
      </dgm:t>
    </dgm:pt>
    <dgm:pt modelId="{89A8EE67-EC35-457F-9662-1E7D29F94ACE}" type="sibTrans" cxnId="{03D3A7CC-4DAE-44FE-B982-356A0E843C1E}">
      <dgm:prSet/>
      <dgm:spPr/>
      <dgm:t>
        <a:bodyPr/>
        <a:lstStyle/>
        <a:p>
          <a:endParaRPr lang="en-US"/>
        </a:p>
      </dgm:t>
    </dgm:pt>
    <dgm:pt modelId="{5B934B7D-458E-4E1D-886F-A9C474E5D164}">
      <dgm:prSet/>
      <dgm:spPr/>
      <dgm:t>
        <a:bodyPr/>
        <a:lstStyle/>
        <a:p>
          <a:r>
            <a:rPr lang="en-US" dirty="0"/>
            <a:t>Does not require recommendation of cheapest option</a:t>
          </a:r>
        </a:p>
      </dgm:t>
    </dgm:pt>
    <dgm:pt modelId="{7C77700D-43F0-48A0-AC28-81D4CBD82A85}" type="parTrans" cxnId="{DD508412-FB17-4D07-9DCB-3ADCEBA035B4}">
      <dgm:prSet/>
      <dgm:spPr/>
      <dgm:t>
        <a:bodyPr/>
        <a:lstStyle/>
        <a:p>
          <a:endParaRPr lang="en-US"/>
        </a:p>
      </dgm:t>
    </dgm:pt>
    <dgm:pt modelId="{4A421CC1-B15D-46F1-B65F-25697B5DD83A}" type="sibTrans" cxnId="{DD508412-FB17-4D07-9DCB-3ADCEBA035B4}">
      <dgm:prSet/>
      <dgm:spPr/>
      <dgm:t>
        <a:bodyPr/>
        <a:lstStyle/>
        <a:p>
          <a:endParaRPr lang="en-US"/>
        </a:p>
      </dgm:t>
    </dgm:pt>
    <dgm:pt modelId="{4AF3BBB3-A7DF-4E04-9FAE-D59E88BE7217}">
      <dgm:prSet/>
      <dgm:spPr/>
      <dgm:t>
        <a:bodyPr/>
        <a:lstStyle/>
        <a:p>
          <a:r>
            <a:rPr lang="en-US" dirty="0"/>
            <a:t>Does not require recommendation of “The Best” option out of all possible alternatives</a:t>
          </a:r>
        </a:p>
      </dgm:t>
    </dgm:pt>
    <dgm:pt modelId="{E7AB3592-61E3-409B-84FB-5F2E7B936363}" type="parTrans" cxnId="{C2F78895-5C55-4E8F-BA97-00373C460972}">
      <dgm:prSet/>
      <dgm:spPr/>
      <dgm:t>
        <a:bodyPr/>
        <a:lstStyle/>
        <a:p>
          <a:endParaRPr lang="en-US"/>
        </a:p>
      </dgm:t>
    </dgm:pt>
    <dgm:pt modelId="{556B6B54-CE87-4A7C-B724-AD21D180C7EE}" type="sibTrans" cxnId="{C2F78895-5C55-4E8F-BA97-00373C460972}">
      <dgm:prSet/>
      <dgm:spPr/>
      <dgm:t>
        <a:bodyPr/>
        <a:lstStyle/>
        <a:p>
          <a:endParaRPr lang="en-US"/>
        </a:p>
      </dgm:t>
    </dgm:pt>
    <dgm:pt modelId="{4874DA4D-CD1B-45A2-8336-6DEA1288299F}">
      <dgm:prSet/>
      <dgm:spPr/>
      <dgm:t>
        <a:bodyPr/>
        <a:lstStyle/>
        <a:p>
          <a:r>
            <a:rPr lang="en-US" dirty="0"/>
            <a:t>Does not replace or undo any existing SEC/FINRA Regulations</a:t>
          </a:r>
        </a:p>
      </dgm:t>
    </dgm:pt>
    <dgm:pt modelId="{7293D903-36AA-4C6F-AC7B-0511F9D52C10}" type="parTrans" cxnId="{9A06DF3F-F7E1-4D9D-AD9A-683BEB293511}">
      <dgm:prSet/>
      <dgm:spPr/>
      <dgm:t>
        <a:bodyPr/>
        <a:lstStyle/>
        <a:p>
          <a:endParaRPr lang="en-US"/>
        </a:p>
      </dgm:t>
    </dgm:pt>
    <dgm:pt modelId="{D9AD2502-1349-49C5-875E-FA724398A64E}" type="sibTrans" cxnId="{9A06DF3F-F7E1-4D9D-AD9A-683BEB293511}">
      <dgm:prSet/>
      <dgm:spPr/>
      <dgm:t>
        <a:bodyPr/>
        <a:lstStyle/>
        <a:p>
          <a:endParaRPr lang="en-US"/>
        </a:p>
      </dgm:t>
    </dgm:pt>
    <dgm:pt modelId="{8C711E6B-2DA8-4BF7-ACB5-C2E7A224931D}" type="pres">
      <dgm:prSet presAssocID="{AB9B6AF2-26E1-424B-B112-0FFA4FE39947}" presName="root" presStyleCnt="0">
        <dgm:presLayoutVars>
          <dgm:dir/>
          <dgm:resizeHandles val="exact"/>
        </dgm:presLayoutVars>
      </dgm:prSet>
      <dgm:spPr/>
    </dgm:pt>
    <dgm:pt modelId="{B3D00BFA-3D62-4B23-9F4C-986DC970CF5E}" type="pres">
      <dgm:prSet presAssocID="{AB9B6AF2-26E1-424B-B112-0FFA4FE39947}" presName="container" presStyleCnt="0">
        <dgm:presLayoutVars>
          <dgm:dir/>
          <dgm:resizeHandles val="exact"/>
        </dgm:presLayoutVars>
      </dgm:prSet>
      <dgm:spPr/>
    </dgm:pt>
    <dgm:pt modelId="{0C2FE909-355C-4FA7-8B51-8491DEBDBD9B}" type="pres">
      <dgm:prSet presAssocID="{1A26CB61-E916-4941-8845-61D3687B202A}" presName="compNode" presStyleCnt="0"/>
      <dgm:spPr/>
    </dgm:pt>
    <dgm:pt modelId="{F82C51C6-FF9D-4D1F-9075-B1F28D95D158}" type="pres">
      <dgm:prSet presAssocID="{1A26CB61-E916-4941-8845-61D3687B202A}" presName="iconBgRect" presStyleLbl="bgShp" presStyleIdx="0" presStyleCnt="7"/>
      <dgm:spPr/>
    </dgm:pt>
    <dgm:pt modelId="{0F28E923-9BB3-43B0-96FF-A966E5F83525}" type="pres">
      <dgm:prSet presAssocID="{1A26CB61-E916-4941-8845-61D3687B202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0E429E7F-6EE0-48EC-A111-2074611C4DA9}" type="pres">
      <dgm:prSet presAssocID="{1A26CB61-E916-4941-8845-61D3687B202A}" presName="spaceRect" presStyleCnt="0"/>
      <dgm:spPr/>
    </dgm:pt>
    <dgm:pt modelId="{7FC3EF15-F766-49AA-A2B1-908BC9DEBAB3}" type="pres">
      <dgm:prSet presAssocID="{1A26CB61-E916-4941-8845-61D3687B202A}" presName="textRect" presStyleLbl="revTx" presStyleIdx="0" presStyleCnt="7">
        <dgm:presLayoutVars>
          <dgm:chMax val="1"/>
          <dgm:chPref val="1"/>
        </dgm:presLayoutVars>
      </dgm:prSet>
      <dgm:spPr/>
    </dgm:pt>
    <dgm:pt modelId="{FE842B4C-28C5-4EEF-B554-62ACAC5BD0CB}" type="pres">
      <dgm:prSet presAssocID="{4FCAA1AA-9C20-4AFD-8FAE-5B66894F08A9}" presName="sibTrans" presStyleLbl="sibTrans2D1" presStyleIdx="0" presStyleCnt="0"/>
      <dgm:spPr/>
    </dgm:pt>
    <dgm:pt modelId="{0FB16161-559E-4D23-A277-0942865E79B9}" type="pres">
      <dgm:prSet presAssocID="{3DE61973-80F0-4BEE-BC82-27A47B645A29}" presName="compNode" presStyleCnt="0"/>
      <dgm:spPr/>
    </dgm:pt>
    <dgm:pt modelId="{7C2153FE-E660-4DE3-8B5E-969077519F40}" type="pres">
      <dgm:prSet presAssocID="{3DE61973-80F0-4BEE-BC82-27A47B645A29}" presName="iconBgRect" presStyleLbl="bgShp" presStyleIdx="1" presStyleCnt="7"/>
      <dgm:spPr/>
    </dgm:pt>
    <dgm:pt modelId="{0AA72ACF-DB4B-4C68-92ED-B8729FD1EC4F}" type="pres">
      <dgm:prSet presAssocID="{3DE61973-80F0-4BEE-BC82-27A47B645A2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A9C3B9DE-7AF6-481D-B37E-CB4EE3DFF29D}" type="pres">
      <dgm:prSet presAssocID="{3DE61973-80F0-4BEE-BC82-27A47B645A29}" presName="spaceRect" presStyleCnt="0"/>
      <dgm:spPr/>
    </dgm:pt>
    <dgm:pt modelId="{7C76D598-B1DA-4B40-9C97-44E819BCCC04}" type="pres">
      <dgm:prSet presAssocID="{3DE61973-80F0-4BEE-BC82-27A47B645A29}" presName="textRect" presStyleLbl="revTx" presStyleIdx="1" presStyleCnt="7">
        <dgm:presLayoutVars>
          <dgm:chMax val="1"/>
          <dgm:chPref val="1"/>
        </dgm:presLayoutVars>
      </dgm:prSet>
      <dgm:spPr/>
    </dgm:pt>
    <dgm:pt modelId="{5496B4AF-41AE-4AFA-BD13-1A0BFC49AF57}" type="pres">
      <dgm:prSet presAssocID="{D39491D7-F081-4B91-8D95-2D67435F4998}" presName="sibTrans" presStyleLbl="sibTrans2D1" presStyleIdx="0" presStyleCnt="0"/>
      <dgm:spPr/>
    </dgm:pt>
    <dgm:pt modelId="{57528C27-2E76-492B-943A-0784D17D9D6B}" type="pres">
      <dgm:prSet presAssocID="{F2B66C35-BBA4-477B-B896-C0E96E668B34}" presName="compNode" presStyleCnt="0"/>
      <dgm:spPr/>
    </dgm:pt>
    <dgm:pt modelId="{D8347A47-0130-45A0-AC89-AC2C3F4A5DC0}" type="pres">
      <dgm:prSet presAssocID="{F2B66C35-BBA4-477B-B896-C0E96E668B34}" presName="iconBgRect" presStyleLbl="bgShp" presStyleIdx="2" presStyleCnt="7" custLinFactY="-6174" custLinFactNeighborX="164" custLinFactNeighborY="-100000"/>
      <dgm:spPr/>
    </dgm:pt>
    <dgm:pt modelId="{EB099D83-AC6F-4823-819D-C1DE96CC1A4F}" type="pres">
      <dgm:prSet presAssocID="{F2B66C35-BBA4-477B-B896-C0E96E668B34}" presName="iconRect" presStyleLbl="node1" presStyleIdx="2" presStyleCnt="7" custLinFactY="-85187" custLinFactNeighborX="282"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63D4643A-76F0-4D4E-8596-EE67CB6868E0}" type="pres">
      <dgm:prSet presAssocID="{F2B66C35-BBA4-477B-B896-C0E96E668B34}" presName="spaceRect" presStyleCnt="0"/>
      <dgm:spPr/>
    </dgm:pt>
    <dgm:pt modelId="{ECD5677E-B392-4AE9-86A9-1E135A7E681E}" type="pres">
      <dgm:prSet presAssocID="{F2B66C35-BBA4-477B-B896-C0E96E668B34}" presName="textRect" presStyleLbl="revTx" presStyleIdx="2" presStyleCnt="7" custLinFactY="-9878" custLinFactNeighborX="0" custLinFactNeighborY="-100000">
        <dgm:presLayoutVars>
          <dgm:chMax val="1"/>
          <dgm:chPref val="1"/>
        </dgm:presLayoutVars>
      </dgm:prSet>
      <dgm:spPr/>
    </dgm:pt>
    <dgm:pt modelId="{D2FA1C78-C583-4A42-94D5-2EAF957F2B69}" type="pres">
      <dgm:prSet presAssocID="{6DC7C75D-5532-4CE8-A79D-005B04F24F4C}" presName="sibTrans" presStyleLbl="sibTrans2D1" presStyleIdx="0" presStyleCnt="0"/>
      <dgm:spPr/>
    </dgm:pt>
    <dgm:pt modelId="{84911719-51E1-4BBD-B2A8-059259279B74}" type="pres">
      <dgm:prSet presAssocID="{1A50EC51-3E78-40D6-AF0D-CF9EE8E596F1}" presName="compNode" presStyleCnt="0"/>
      <dgm:spPr/>
    </dgm:pt>
    <dgm:pt modelId="{A2766E23-61F2-42A2-A9D0-300DE20A53AB}" type="pres">
      <dgm:prSet presAssocID="{1A50EC51-3E78-40D6-AF0D-CF9EE8E596F1}" presName="iconBgRect" presStyleLbl="bgShp" presStyleIdx="3" presStyleCnt="7" custLinFactY="-2471" custLinFactNeighborX="-1235" custLinFactNeighborY="-100000"/>
      <dgm:spPr/>
    </dgm:pt>
    <dgm:pt modelId="{58D3DC03-EBAC-404A-B7C4-8B2E07FA0097}" type="pres">
      <dgm:prSet presAssocID="{1A50EC51-3E78-40D6-AF0D-CF9EE8E596F1}" presName="iconRect" presStyleLbl="node1" presStyleIdx="3" presStyleCnt="7" custLinFactY="-70287" custLinFactNeighborX="2128"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7D7F81F7-AD00-4CEC-A902-54430FE309DA}" type="pres">
      <dgm:prSet presAssocID="{1A50EC51-3E78-40D6-AF0D-CF9EE8E596F1}" presName="spaceRect" presStyleCnt="0"/>
      <dgm:spPr/>
    </dgm:pt>
    <dgm:pt modelId="{88781617-D621-4156-9F79-5078EDB02CCE}" type="pres">
      <dgm:prSet presAssocID="{1A50EC51-3E78-40D6-AF0D-CF9EE8E596F1}" presName="textRect" presStyleLbl="revTx" presStyleIdx="3" presStyleCnt="7" custLinFactY="-9878" custLinFactNeighborY="-100000">
        <dgm:presLayoutVars>
          <dgm:chMax val="1"/>
          <dgm:chPref val="1"/>
        </dgm:presLayoutVars>
      </dgm:prSet>
      <dgm:spPr/>
    </dgm:pt>
    <dgm:pt modelId="{B5403E4E-03E5-4ADF-A540-5DEC48BB7966}" type="pres">
      <dgm:prSet presAssocID="{89A8EE67-EC35-457F-9662-1E7D29F94ACE}" presName="sibTrans" presStyleLbl="sibTrans2D1" presStyleIdx="0" presStyleCnt="0"/>
      <dgm:spPr/>
    </dgm:pt>
    <dgm:pt modelId="{84437BCB-00E3-48DC-9CA7-818DCFB2E921}" type="pres">
      <dgm:prSet presAssocID="{5B934B7D-458E-4E1D-886F-A9C474E5D164}" presName="compNode" presStyleCnt="0"/>
      <dgm:spPr/>
    </dgm:pt>
    <dgm:pt modelId="{7D8151C3-655B-4550-B317-8B9CCDCA097D}" type="pres">
      <dgm:prSet presAssocID="{5B934B7D-458E-4E1D-886F-A9C474E5D164}" presName="iconBgRect" presStyleLbl="bgShp" presStyleIdx="4" presStyleCnt="7" custLinFactY="-100000" custLinFactNeighborX="164" custLinFactNeighborY="-125032"/>
      <dgm:spPr/>
    </dgm:pt>
    <dgm:pt modelId="{9AE00F7F-360D-4A4C-8528-40E8D2AF046E}" type="pres">
      <dgm:prSet presAssocID="{5B934B7D-458E-4E1D-886F-A9C474E5D164}" presName="iconRect" presStyleLbl="node1" presStyleIdx="4" presStyleCnt="7" custLinFactY="-187986" custLinFactNeighborX="282" custLinFactNeighborY="-2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ble"/>
        </a:ext>
      </dgm:extLst>
    </dgm:pt>
    <dgm:pt modelId="{A0C8A1BC-7151-427D-AFA5-51DFF16582C5}" type="pres">
      <dgm:prSet presAssocID="{5B934B7D-458E-4E1D-886F-A9C474E5D164}" presName="spaceRect" presStyleCnt="0"/>
      <dgm:spPr/>
    </dgm:pt>
    <dgm:pt modelId="{20D048B0-D1FF-416C-BCF0-8F9EE254B8C9}" type="pres">
      <dgm:prSet presAssocID="{5B934B7D-458E-4E1D-886F-A9C474E5D164}" presName="textRect" presStyleLbl="revTx" presStyleIdx="4" presStyleCnt="7" custLinFactY="-100000" custLinFactNeighborX="2094" custLinFactNeighborY="-125032">
        <dgm:presLayoutVars>
          <dgm:chMax val="1"/>
          <dgm:chPref val="1"/>
        </dgm:presLayoutVars>
      </dgm:prSet>
      <dgm:spPr/>
    </dgm:pt>
    <dgm:pt modelId="{47065FE0-B0BB-4161-91A6-C1E1CDD29759}" type="pres">
      <dgm:prSet presAssocID="{4A421CC1-B15D-46F1-B65F-25697B5DD83A}" presName="sibTrans" presStyleLbl="sibTrans2D1" presStyleIdx="0" presStyleCnt="0"/>
      <dgm:spPr/>
    </dgm:pt>
    <dgm:pt modelId="{3EE5A75C-6328-41F9-B0E6-CED887329879}" type="pres">
      <dgm:prSet presAssocID="{4AF3BBB3-A7DF-4E04-9FAE-D59E88BE7217}" presName="compNode" presStyleCnt="0"/>
      <dgm:spPr/>
    </dgm:pt>
    <dgm:pt modelId="{5943572B-B28E-4119-A33D-7759D8758BC8}" type="pres">
      <dgm:prSet presAssocID="{4AF3BBB3-A7DF-4E04-9FAE-D59E88BE7217}" presName="iconBgRect" presStyleLbl="bgShp" presStyleIdx="5" presStyleCnt="7" custLinFactY="-100000" custLinFactNeighborX="-3704" custLinFactNeighborY="-125032"/>
      <dgm:spPr/>
    </dgm:pt>
    <dgm:pt modelId="{06146C76-61DC-4B23-8FFB-E0589608DBDD}" type="pres">
      <dgm:prSet presAssocID="{4AF3BBB3-A7DF-4E04-9FAE-D59E88BE7217}" presName="iconRect" presStyleLbl="node1" presStyleIdx="5" presStyleCnt="7" custLinFactY="-187986" custLinFactNeighborY="-20000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0FC619-FDDD-4DEA-80BC-BDE1705DA3F5}" type="pres">
      <dgm:prSet presAssocID="{4AF3BBB3-A7DF-4E04-9FAE-D59E88BE7217}" presName="spaceRect" presStyleCnt="0"/>
      <dgm:spPr/>
    </dgm:pt>
    <dgm:pt modelId="{EC3592E1-B399-4CDB-A1DA-B53A89465D76}" type="pres">
      <dgm:prSet presAssocID="{4AF3BBB3-A7DF-4E04-9FAE-D59E88BE7217}" presName="textRect" presStyleLbl="revTx" presStyleIdx="5" presStyleCnt="7" custLinFactY="-100000" custLinFactNeighborX="-4714" custLinFactNeighborY="-125032">
        <dgm:presLayoutVars>
          <dgm:chMax val="1"/>
          <dgm:chPref val="1"/>
        </dgm:presLayoutVars>
      </dgm:prSet>
      <dgm:spPr/>
    </dgm:pt>
    <dgm:pt modelId="{43CCDDAF-DAB5-46F5-AB50-4C2663744779}" type="pres">
      <dgm:prSet presAssocID="{556B6B54-CE87-4A7C-B724-AD21D180C7EE}" presName="sibTrans" presStyleLbl="sibTrans2D1" presStyleIdx="0" presStyleCnt="0"/>
      <dgm:spPr/>
    </dgm:pt>
    <dgm:pt modelId="{07C0349B-F4ED-44E7-AD86-F2BCF0CF6C3A}" type="pres">
      <dgm:prSet presAssocID="{4874DA4D-CD1B-45A2-8336-6DEA1288299F}" presName="compNode" presStyleCnt="0"/>
      <dgm:spPr/>
    </dgm:pt>
    <dgm:pt modelId="{386F66B6-A941-4D1E-99F2-10F758BFE54F}" type="pres">
      <dgm:prSet presAssocID="{4874DA4D-CD1B-45A2-8336-6DEA1288299F}" presName="iconBgRect" presStyleLbl="bgShp" presStyleIdx="6" presStyleCnt="7" custLinFactY="-134159" custLinFactNeighborX="164" custLinFactNeighborY="-200000"/>
      <dgm:spPr/>
    </dgm:pt>
    <dgm:pt modelId="{F90AF225-6D2B-4281-9045-9F2F1658DB2D}" type="pres">
      <dgm:prSet presAssocID="{4874DA4D-CD1B-45A2-8336-6DEA1288299F}" presName="iconRect" presStyleLbl="node1" presStyleIdx="6" presStyleCnt="7" custLinFactY="-278977" custLinFactNeighborX="282" custLinFactNeighborY="-30000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Forbidden"/>
        </a:ext>
      </dgm:extLst>
    </dgm:pt>
    <dgm:pt modelId="{CE1FAD92-79E9-4679-A163-8E6827482D9B}" type="pres">
      <dgm:prSet presAssocID="{4874DA4D-CD1B-45A2-8336-6DEA1288299F}" presName="spaceRect" presStyleCnt="0"/>
      <dgm:spPr/>
    </dgm:pt>
    <dgm:pt modelId="{D73D026C-F388-4BBB-A296-8A9A158A47F2}" type="pres">
      <dgm:prSet presAssocID="{4874DA4D-CD1B-45A2-8336-6DEA1288299F}" presName="textRect" presStyleLbl="revTx" presStyleIdx="6" presStyleCnt="7" custLinFactY="-132925" custLinFactNeighborX="1291" custLinFactNeighborY="-200000">
        <dgm:presLayoutVars>
          <dgm:chMax val="1"/>
          <dgm:chPref val="1"/>
        </dgm:presLayoutVars>
      </dgm:prSet>
      <dgm:spPr/>
    </dgm:pt>
  </dgm:ptLst>
  <dgm:cxnLst>
    <dgm:cxn modelId="{DD508412-FB17-4D07-9DCB-3ADCEBA035B4}" srcId="{AB9B6AF2-26E1-424B-B112-0FFA4FE39947}" destId="{5B934B7D-458E-4E1D-886F-A9C474E5D164}" srcOrd="4" destOrd="0" parTransId="{7C77700D-43F0-48A0-AC28-81D4CBD82A85}" sibTransId="{4A421CC1-B15D-46F1-B65F-25697B5DD83A}"/>
    <dgm:cxn modelId="{854E1314-EDF8-45FB-A174-BA44463F5CB7}" type="presOf" srcId="{4AF3BBB3-A7DF-4E04-9FAE-D59E88BE7217}" destId="{EC3592E1-B399-4CDB-A1DA-B53A89465D76}" srcOrd="0" destOrd="0" presId="urn:microsoft.com/office/officeart/2018/2/layout/IconCircleList"/>
    <dgm:cxn modelId="{7EFCE51B-9491-4582-A33B-3A122A27FDA3}" type="presOf" srcId="{3DE61973-80F0-4BEE-BC82-27A47B645A29}" destId="{7C76D598-B1DA-4B40-9C97-44E819BCCC04}" srcOrd="0" destOrd="0" presId="urn:microsoft.com/office/officeart/2018/2/layout/IconCircleList"/>
    <dgm:cxn modelId="{4A918322-C02B-463C-8F82-86117F372BBF}" type="presOf" srcId="{5B934B7D-458E-4E1D-886F-A9C474E5D164}" destId="{20D048B0-D1FF-416C-BCF0-8F9EE254B8C9}" srcOrd="0" destOrd="0" presId="urn:microsoft.com/office/officeart/2018/2/layout/IconCircleList"/>
    <dgm:cxn modelId="{5B4B2525-DF09-4EDD-942D-B26DE751A78F}" type="presOf" srcId="{1A50EC51-3E78-40D6-AF0D-CF9EE8E596F1}" destId="{88781617-D621-4156-9F79-5078EDB02CCE}" srcOrd="0" destOrd="0" presId="urn:microsoft.com/office/officeart/2018/2/layout/IconCircleList"/>
    <dgm:cxn modelId="{62671B2A-B712-429D-996A-D923E9F5C86F}" type="presOf" srcId="{556B6B54-CE87-4A7C-B724-AD21D180C7EE}" destId="{43CCDDAF-DAB5-46F5-AB50-4C2663744779}" srcOrd="0" destOrd="0" presId="urn:microsoft.com/office/officeart/2018/2/layout/IconCircleList"/>
    <dgm:cxn modelId="{E5290E3B-6579-4AC5-830C-1BFB71B27ED6}" srcId="{AB9B6AF2-26E1-424B-B112-0FFA4FE39947}" destId="{3DE61973-80F0-4BEE-BC82-27A47B645A29}" srcOrd="1" destOrd="0" parTransId="{92AAD5B8-6272-420D-BF8C-798C93B4BD57}" sibTransId="{D39491D7-F081-4B91-8D95-2D67435F4998}"/>
    <dgm:cxn modelId="{9A06DF3F-F7E1-4D9D-AD9A-683BEB293511}" srcId="{AB9B6AF2-26E1-424B-B112-0FFA4FE39947}" destId="{4874DA4D-CD1B-45A2-8336-6DEA1288299F}" srcOrd="6" destOrd="0" parTransId="{7293D903-36AA-4C6F-AC7B-0511F9D52C10}" sibTransId="{D9AD2502-1349-49C5-875E-FA724398A64E}"/>
    <dgm:cxn modelId="{19DD8F66-E45E-4814-B753-D149E77B6A12}" type="presOf" srcId="{89A8EE67-EC35-457F-9662-1E7D29F94ACE}" destId="{B5403E4E-03E5-4ADF-A540-5DEC48BB7966}" srcOrd="0" destOrd="0" presId="urn:microsoft.com/office/officeart/2018/2/layout/IconCircleList"/>
    <dgm:cxn modelId="{EBDC4A47-D4BA-4350-9B9C-5AA1AA2317ED}" srcId="{AB9B6AF2-26E1-424B-B112-0FFA4FE39947}" destId="{1A26CB61-E916-4941-8845-61D3687B202A}" srcOrd="0" destOrd="0" parTransId="{1976120B-D8A2-4390-A661-11D27F55E837}" sibTransId="{4FCAA1AA-9C20-4AFD-8FAE-5B66894F08A9}"/>
    <dgm:cxn modelId="{6606C84A-EF61-4535-8E29-A237416ACE67}" type="presOf" srcId="{F2B66C35-BBA4-477B-B896-C0E96E668B34}" destId="{ECD5677E-B392-4AE9-86A9-1E135A7E681E}" srcOrd="0" destOrd="0" presId="urn:microsoft.com/office/officeart/2018/2/layout/IconCircleList"/>
    <dgm:cxn modelId="{5C4B764D-8485-4410-BD9B-9939956F7238}" type="presOf" srcId="{AB9B6AF2-26E1-424B-B112-0FFA4FE39947}" destId="{8C711E6B-2DA8-4BF7-ACB5-C2E7A224931D}" srcOrd="0" destOrd="0" presId="urn:microsoft.com/office/officeart/2018/2/layout/IconCircleList"/>
    <dgm:cxn modelId="{9637AA52-C2A7-4CA7-916B-7BC7F1E8E673}" srcId="{AB9B6AF2-26E1-424B-B112-0FFA4FE39947}" destId="{F2B66C35-BBA4-477B-B896-C0E96E668B34}" srcOrd="2" destOrd="0" parTransId="{A47155AA-C75E-41D3-B7D3-AC5B299EB42F}" sibTransId="{6DC7C75D-5532-4CE8-A79D-005B04F24F4C}"/>
    <dgm:cxn modelId="{89F0397D-F8D6-404E-8CA4-B0A5CFFD7194}" type="presOf" srcId="{6DC7C75D-5532-4CE8-A79D-005B04F24F4C}" destId="{D2FA1C78-C583-4A42-94D5-2EAF957F2B69}" srcOrd="0" destOrd="0" presId="urn:microsoft.com/office/officeart/2018/2/layout/IconCircleList"/>
    <dgm:cxn modelId="{6D570C7E-339F-4C9F-8C43-A7EEF7949004}" type="presOf" srcId="{D39491D7-F081-4B91-8D95-2D67435F4998}" destId="{5496B4AF-41AE-4AFA-BD13-1A0BFC49AF57}" srcOrd="0" destOrd="0" presId="urn:microsoft.com/office/officeart/2018/2/layout/IconCircleList"/>
    <dgm:cxn modelId="{3290548D-2B35-4C9D-8442-CE076E76353D}" type="presOf" srcId="{4874DA4D-CD1B-45A2-8336-6DEA1288299F}" destId="{D73D026C-F388-4BBB-A296-8A9A158A47F2}" srcOrd="0" destOrd="0" presId="urn:microsoft.com/office/officeart/2018/2/layout/IconCircleList"/>
    <dgm:cxn modelId="{C2F78895-5C55-4E8F-BA97-00373C460972}" srcId="{AB9B6AF2-26E1-424B-B112-0FFA4FE39947}" destId="{4AF3BBB3-A7DF-4E04-9FAE-D59E88BE7217}" srcOrd="5" destOrd="0" parTransId="{E7AB3592-61E3-409B-84FB-5F2E7B936363}" sibTransId="{556B6B54-CE87-4A7C-B724-AD21D180C7EE}"/>
    <dgm:cxn modelId="{2E87C7C1-E70D-4A4C-9DFA-48590BEAD3A7}" type="presOf" srcId="{1A26CB61-E916-4941-8845-61D3687B202A}" destId="{7FC3EF15-F766-49AA-A2B1-908BC9DEBAB3}" srcOrd="0" destOrd="0" presId="urn:microsoft.com/office/officeart/2018/2/layout/IconCircleList"/>
    <dgm:cxn modelId="{03D3A7CC-4DAE-44FE-B982-356A0E843C1E}" srcId="{AB9B6AF2-26E1-424B-B112-0FFA4FE39947}" destId="{1A50EC51-3E78-40D6-AF0D-CF9EE8E596F1}" srcOrd="3" destOrd="0" parTransId="{CACBC05C-8CBF-41ED-A709-6BA04E267C45}" sibTransId="{89A8EE67-EC35-457F-9662-1E7D29F94ACE}"/>
    <dgm:cxn modelId="{FD8B24CE-D464-48C6-AFC9-0D4BF8A3A52B}" type="presOf" srcId="{4FCAA1AA-9C20-4AFD-8FAE-5B66894F08A9}" destId="{FE842B4C-28C5-4EEF-B554-62ACAC5BD0CB}" srcOrd="0" destOrd="0" presId="urn:microsoft.com/office/officeart/2018/2/layout/IconCircleList"/>
    <dgm:cxn modelId="{3953ABD4-A988-4606-945D-D3A527400086}" type="presOf" srcId="{4A421CC1-B15D-46F1-B65F-25697B5DD83A}" destId="{47065FE0-B0BB-4161-91A6-C1E1CDD29759}" srcOrd="0" destOrd="0" presId="urn:microsoft.com/office/officeart/2018/2/layout/IconCircleList"/>
    <dgm:cxn modelId="{02C80925-9B63-4919-A5D4-F540B52B3A05}" type="presParOf" srcId="{8C711E6B-2DA8-4BF7-ACB5-C2E7A224931D}" destId="{B3D00BFA-3D62-4B23-9F4C-986DC970CF5E}" srcOrd="0" destOrd="0" presId="urn:microsoft.com/office/officeart/2018/2/layout/IconCircleList"/>
    <dgm:cxn modelId="{EA2228C1-1E9B-4EE2-A478-C1766FFC3AA9}" type="presParOf" srcId="{B3D00BFA-3D62-4B23-9F4C-986DC970CF5E}" destId="{0C2FE909-355C-4FA7-8B51-8491DEBDBD9B}" srcOrd="0" destOrd="0" presId="urn:microsoft.com/office/officeart/2018/2/layout/IconCircleList"/>
    <dgm:cxn modelId="{659251C0-5A09-4701-A56E-765F970322E7}" type="presParOf" srcId="{0C2FE909-355C-4FA7-8B51-8491DEBDBD9B}" destId="{F82C51C6-FF9D-4D1F-9075-B1F28D95D158}" srcOrd="0" destOrd="0" presId="urn:microsoft.com/office/officeart/2018/2/layout/IconCircleList"/>
    <dgm:cxn modelId="{0C5584D8-43F9-47A5-8077-63C9861EDA51}" type="presParOf" srcId="{0C2FE909-355C-4FA7-8B51-8491DEBDBD9B}" destId="{0F28E923-9BB3-43B0-96FF-A966E5F83525}" srcOrd="1" destOrd="0" presId="urn:microsoft.com/office/officeart/2018/2/layout/IconCircleList"/>
    <dgm:cxn modelId="{DDCE9DAD-0D81-45BE-BBAD-69B19BF5F41C}" type="presParOf" srcId="{0C2FE909-355C-4FA7-8B51-8491DEBDBD9B}" destId="{0E429E7F-6EE0-48EC-A111-2074611C4DA9}" srcOrd="2" destOrd="0" presId="urn:microsoft.com/office/officeart/2018/2/layout/IconCircleList"/>
    <dgm:cxn modelId="{946B3F95-AAE8-4591-8A88-DBB950D5C7EE}" type="presParOf" srcId="{0C2FE909-355C-4FA7-8B51-8491DEBDBD9B}" destId="{7FC3EF15-F766-49AA-A2B1-908BC9DEBAB3}" srcOrd="3" destOrd="0" presId="urn:microsoft.com/office/officeart/2018/2/layout/IconCircleList"/>
    <dgm:cxn modelId="{6258354B-2C6D-4955-A4E9-2B3C4BFAFF00}" type="presParOf" srcId="{B3D00BFA-3D62-4B23-9F4C-986DC970CF5E}" destId="{FE842B4C-28C5-4EEF-B554-62ACAC5BD0CB}" srcOrd="1" destOrd="0" presId="urn:microsoft.com/office/officeart/2018/2/layout/IconCircleList"/>
    <dgm:cxn modelId="{75D1244C-4D63-4DB3-9CE9-1578851B6574}" type="presParOf" srcId="{B3D00BFA-3D62-4B23-9F4C-986DC970CF5E}" destId="{0FB16161-559E-4D23-A277-0942865E79B9}" srcOrd="2" destOrd="0" presId="urn:microsoft.com/office/officeart/2018/2/layout/IconCircleList"/>
    <dgm:cxn modelId="{635BBD8B-11F0-48CE-8D7D-441DCBE03E35}" type="presParOf" srcId="{0FB16161-559E-4D23-A277-0942865E79B9}" destId="{7C2153FE-E660-4DE3-8B5E-969077519F40}" srcOrd="0" destOrd="0" presId="urn:microsoft.com/office/officeart/2018/2/layout/IconCircleList"/>
    <dgm:cxn modelId="{48588374-6CE6-44E7-A4F7-4412DB149EFF}" type="presParOf" srcId="{0FB16161-559E-4D23-A277-0942865E79B9}" destId="{0AA72ACF-DB4B-4C68-92ED-B8729FD1EC4F}" srcOrd="1" destOrd="0" presId="urn:microsoft.com/office/officeart/2018/2/layout/IconCircleList"/>
    <dgm:cxn modelId="{B7C7FC07-0A8E-4F38-AC3F-767EC7A5354F}" type="presParOf" srcId="{0FB16161-559E-4D23-A277-0942865E79B9}" destId="{A9C3B9DE-7AF6-481D-B37E-CB4EE3DFF29D}" srcOrd="2" destOrd="0" presId="urn:microsoft.com/office/officeart/2018/2/layout/IconCircleList"/>
    <dgm:cxn modelId="{34E70EAD-5832-46A8-AF80-88AE6F100782}" type="presParOf" srcId="{0FB16161-559E-4D23-A277-0942865E79B9}" destId="{7C76D598-B1DA-4B40-9C97-44E819BCCC04}" srcOrd="3" destOrd="0" presId="urn:microsoft.com/office/officeart/2018/2/layout/IconCircleList"/>
    <dgm:cxn modelId="{FB791264-3D42-4124-AB14-A7CB054FA5F2}" type="presParOf" srcId="{B3D00BFA-3D62-4B23-9F4C-986DC970CF5E}" destId="{5496B4AF-41AE-4AFA-BD13-1A0BFC49AF57}" srcOrd="3" destOrd="0" presId="urn:microsoft.com/office/officeart/2018/2/layout/IconCircleList"/>
    <dgm:cxn modelId="{D67E99E7-758A-46F3-9D8F-AE486A9DBD67}" type="presParOf" srcId="{B3D00BFA-3D62-4B23-9F4C-986DC970CF5E}" destId="{57528C27-2E76-492B-943A-0784D17D9D6B}" srcOrd="4" destOrd="0" presId="urn:microsoft.com/office/officeart/2018/2/layout/IconCircleList"/>
    <dgm:cxn modelId="{56F1A511-6001-4955-B678-31C82C501773}" type="presParOf" srcId="{57528C27-2E76-492B-943A-0784D17D9D6B}" destId="{D8347A47-0130-45A0-AC89-AC2C3F4A5DC0}" srcOrd="0" destOrd="0" presId="urn:microsoft.com/office/officeart/2018/2/layout/IconCircleList"/>
    <dgm:cxn modelId="{8111542C-8B1B-4748-B889-3075E29B105A}" type="presParOf" srcId="{57528C27-2E76-492B-943A-0784D17D9D6B}" destId="{EB099D83-AC6F-4823-819D-C1DE96CC1A4F}" srcOrd="1" destOrd="0" presId="urn:microsoft.com/office/officeart/2018/2/layout/IconCircleList"/>
    <dgm:cxn modelId="{629CD86E-A7A7-4FCA-8D49-8DEDF5405793}" type="presParOf" srcId="{57528C27-2E76-492B-943A-0784D17D9D6B}" destId="{63D4643A-76F0-4D4E-8596-EE67CB6868E0}" srcOrd="2" destOrd="0" presId="urn:microsoft.com/office/officeart/2018/2/layout/IconCircleList"/>
    <dgm:cxn modelId="{76611917-031D-44EA-BBA6-DEC210A46350}" type="presParOf" srcId="{57528C27-2E76-492B-943A-0784D17D9D6B}" destId="{ECD5677E-B392-4AE9-86A9-1E135A7E681E}" srcOrd="3" destOrd="0" presId="urn:microsoft.com/office/officeart/2018/2/layout/IconCircleList"/>
    <dgm:cxn modelId="{30655036-6511-4AA4-826F-F7EE5D1E7119}" type="presParOf" srcId="{B3D00BFA-3D62-4B23-9F4C-986DC970CF5E}" destId="{D2FA1C78-C583-4A42-94D5-2EAF957F2B69}" srcOrd="5" destOrd="0" presId="urn:microsoft.com/office/officeart/2018/2/layout/IconCircleList"/>
    <dgm:cxn modelId="{B746A688-3B54-4870-AD6D-0F61818BD89A}" type="presParOf" srcId="{B3D00BFA-3D62-4B23-9F4C-986DC970CF5E}" destId="{84911719-51E1-4BBD-B2A8-059259279B74}" srcOrd="6" destOrd="0" presId="urn:microsoft.com/office/officeart/2018/2/layout/IconCircleList"/>
    <dgm:cxn modelId="{B4780F2E-5260-4A9E-9713-1A0EA335C39E}" type="presParOf" srcId="{84911719-51E1-4BBD-B2A8-059259279B74}" destId="{A2766E23-61F2-42A2-A9D0-300DE20A53AB}" srcOrd="0" destOrd="0" presId="urn:microsoft.com/office/officeart/2018/2/layout/IconCircleList"/>
    <dgm:cxn modelId="{51D72174-48BF-4B99-915A-72A01F85F73E}" type="presParOf" srcId="{84911719-51E1-4BBD-B2A8-059259279B74}" destId="{58D3DC03-EBAC-404A-B7C4-8B2E07FA0097}" srcOrd="1" destOrd="0" presId="urn:microsoft.com/office/officeart/2018/2/layout/IconCircleList"/>
    <dgm:cxn modelId="{2E8993DE-7B5D-4BAD-9A3D-FAE49B7DC502}" type="presParOf" srcId="{84911719-51E1-4BBD-B2A8-059259279B74}" destId="{7D7F81F7-AD00-4CEC-A902-54430FE309DA}" srcOrd="2" destOrd="0" presId="urn:microsoft.com/office/officeart/2018/2/layout/IconCircleList"/>
    <dgm:cxn modelId="{6991DC3E-7973-4705-B386-4D7B9711AC2F}" type="presParOf" srcId="{84911719-51E1-4BBD-B2A8-059259279B74}" destId="{88781617-D621-4156-9F79-5078EDB02CCE}" srcOrd="3" destOrd="0" presId="urn:microsoft.com/office/officeart/2018/2/layout/IconCircleList"/>
    <dgm:cxn modelId="{BACF9E49-E717-491C-B0CC-8BEA836969E5}" type="presParOf" srcId="{B3D00BFA-3D62-4B23-9F4C-986DC970CF5E}" destId="{B5403E4E-03E5-4ADF-A540-5DEC48BB7966}" srcOrd="7" destOrd="0" presId="urn:microsoft.com/office/officeart/2018/2/layout/IconCircleList"/>
    <dgm:cxn modelId="{7682A508-3ACA-44E9-ADB3-B9F517A31D6C}" type="presParOf" srcId="{B3D00BFA-3D62-4B23-9F4C-986DC970CF5E}" destId="{84437BCB-00E3-48DC-9CA7-818DCFB2E921}" srcOrd="8" destOrd="0" presId="urn:microsoft.com/office/officeart/2018/2/layout/IconCircleList"/>
    <dgm:cxn modelId="{ABF397F5-1EB4-44EC-86B1-19299E8607F0}" type="presParOf" srcId="{84437BCB-00E3-48DC-9CA7-818DCFB2E921}" destId="{7D8151C3-655B-4550-B317-8B9CCDCA097D}" srcOrd="0" destOrd="0" presId="urn:microsoft.com/office/officeart/2018/2/layout/IconCircleList"/>
    <dgm:cxn modelId="{382E0441-86AF-4B18-80B3-344911DB32BA}" type="presParOf" srcId="{84437BCB-00E3-48DC-9CA7-818DCFB2E921}" destId="{9AE00F7F-360D-4A4C-8528-40E8D2AF046E}" srcOrd="1" destOrd="0" presId="urn:microsoft.com/office/officeart/2018/2/layout/IconCircleList"/>
    <dgm:cxn modelId="{138C82DF-3CCD-497F-B298-D5EBAE3239DB}" type="presParOf" srcId="{84437BCB-00E3-48DC-9CA7-818DCFB2E921}" destId="{A0C8A1BC-7151-427D-AFA5-51DFF16582C5}" srcOrd="2" destOrd="0" presId="urn:microsoft.com/office/officeart/2018/2/layout/IconCircleList"/>
    <dgm:cxn modelId="{33EC95DA-ABAE-4E69-850E-498832E09DD4}" type="presParOf" srcId="{84437BCB-00E3-48DC-9CA7-818DCFB2E921}" destId="{20D048B0-D1FF-416C-BCF0-8F9EE254B8C9}" srcOrd="3" destOrd="0" presId="urn:microsoft.com/office/officeart/2018/2/layout/IconCircleList"/>
    <dgm:cxn modelId="{7B6B54BA-C838-46B5-A6AF-0B7AC85994CA}" type="presParOf" srcId="{B3D00BFA-3D62-4B23-9F4C-986DC970CF5E}" destId="{47065FE0-B0BB-4161-91A6-C1E1CDD29759}" srcOrd="9" destOrd="0" presId="urn:microsoft.com/office/officeart/2018/2/layout/IconCircleList"/>
    <dgm:cxn modelId="{AC26548F-F939-42A4-8003-C6667AA240A0}" type="presParOf" srcId="{B3D00BFA-3D62-4B23-9F4C-986DC970CF5E}" destId="{3EE5A75C-6328-41F9-B0E6-CED887329879}" srcOrd="10" destOrd="0" presId="urn:microsoft.com/office/officeart/2018/2/layout/IconCircleList"/>
    <dgm:cxn modelId="{2DD7CF1B-F6CB-4A9B-B18B-433C10534A06}" type="presParOf" srcId="{3EE5A75C-6328-41F9-B0E6-CED887329879}" destId="{5943572B-B28E-4119-A33D-7759D8758BC8}" srcOrd="0" destOrd="0" presId="urn:microsoft.com/office/officeart/2018/2/layout/IconCircleList"/>
    <dgm:cxn modelId="{D6A13276-E2F5-4BD5-9E9F-86417A867083}" type="presParOf" srcId="{3EE5A75C-6328-41F9-B0E6-CED887329879}" destId="{06146C76-61DC-4B23-8FFB-E0589608DBDD}" srcOrd="1" destOrd="0" presId="urn:microsoft.com/office/officeart/2018/2/layout/IconCircleList"/>
    <dgm:cxn modelId="{FB8E6660-E5D7-41ED-9DFA-362A94AF2299}" type="presParOf" srcId="{3EE5A75C-6328-41F9-B0E6-CED887329879}" destId="{E30FC619-FDDD-4DEA-80BC-BDE1705DA3F5}" srcOrd="2" destOrd="0" presId="urn:microsoft.com/office/officeart/2018/2/layout/IconCircleList"/>
    <dgm:cxn modelId="{CBE0BA7F-33EF-4549-BB1F-EB8C3AB9FD91}" type="presParOf" srcId="{3EE5A75C-6328-41F9-B0E6-CED887329879}" destId="{EC3592E1-B399-4CDB-A1DA-B53A89465D76}" srcOrd="3" destOrd="0" presId="urn:microsoft.com/office/officeart/2018/2/layout/IconCircleList"/>
    <dgm:cxn modelId="{8DACE679-2BF0-412B-9C1B-1F4E5EB670A3}" type="presParOf" srcId="{B3D00BFA-3D62-4B23-9F4C-986DC970CF5E}" destId="{43CCDDAF-DAB5-46F5-AB50-4C2663744779}" srcOrd="11" destOrd="0" presId="urn:microsoft.com/office/officeart/2018/2/layout/IconCircleList"/>
    <dgm:cxn modelId="{6FB84F20-B2F6-45EB-97F9-986CC557C616}" type="presParOf" srcId="{B3D00BFA-3D62-4B23-9F4C-986DC970CF5E}" destId="{07C0349B-F4ED-44E7-AD86-F2BCF0CF6C3A}" srcOrd="12" destOrd="0" presId="urn:microsoft.com/office/officeart/2018/2/layout/IconCircleList"/>
    <dgm:cxn modelId="{409A60B8-DD99-4587-8745-1E71B5197D8C}" type="presParOf" srcId="{07C0349B-F4ED-44E7-AD86-F2BCF0CF6C3A}" destId="{386F66B6-A941-4D1E-99F2-10F758BFE54F}" srcOrd="0" destOrd="0" presId="urn:microsoft.com/office/officeart/2018/2/layout/IconCircleList"/>
    <dgm:cxn modelId="{5CF31D0D-5E76-4393-A310-022CB6549319}" type="presParOf" srcId="{07C0349B-F4ED-44E7-AD86-F2BCF0CF6C3A}" destId="{F90AF225-6D2B-4281-9045-9F2F1658DB2D}" srcOrd="1" destOrd="0" presId="urn:microsoft.com/office/officeart/2018/2/layout/IconCircleList"/>
    <dgm:cxn modelId="{6F8E715C-178D-484D-82A2-AC02F3540CA6}" type="presParOf" srcId="{07C0349B-F4ED-44E7-AD86-F2BCF0CF6C3A}" destId="{CE1FAD92-79E9-4679-A163-8E6827482D9B}" srcOrd="2" destOrd="0" presId="urn:microsoft.com/office/officeart/2018/2/layout/IconCircleList"/>
    <dgm:cxn modelId="{4B1B38B7-E247-4181-BDC2-549AAD0052CA}" type="presParOf" srcId="{07C0349B-F4ED-44E7-AD86-F2BCF0CF6C3A}" destId="{D73D026C-F388-4BBB-A296-8A9A158A47F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C9D374-2DEE-4160-BEE0-B70DA458E10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008E48C-8B02-4C8F-9334-35BF54217DD1}">
      <dgm:prSet/>
      <dgm:spPr/>
      <dgm:t>
        <a:bodyPr/>
        <a:lstStyle/>
        <a:p>
          <a:r>
            <a:rPr lang="en-US" dirty="0"/>
            <a:t>Applies to broker-dealers (BDs) and registered reps (RRs), not IAs/IARs</a:t>
          </a:r>
        </a:p>
      </dgm:t>
    </dgm:pt>
    <dgm:pt modelId="{6C6AB4CE-174D-4CDB-AD39-67A6594D1896}" type="parTrans" cxnId="{CE335868-C910-4FC2-996B-D9F37C7C1E45}">
      <dgm:prSet/>
      <dgm:spPr/>
      <dgm:t>
        <a:bodyPr/>
        <a:lstStyle/>
        <a:p>
          <a:endParaRPr lang="en-US"/>
        </a:p>
      </dgm:t>
    </dgm:pt>
    <dgm:pt modelId="{7B59927A-66B9-4E0B-99E4-3DA772B7E8E1}" type="sibTrans" cxnId="{CE335868-C910-4FC2-996B-D9F37C7C1E45}">
      <dgm:prSet/>
      <dgm:spPr/>
      <dgm:t>
        <a:bodyPr/>
        <a:lstStyle/>
        <a:p>
          <a:endParaRPr lang="en-US"/>
        </a:p>
      </dgm:t>
    </dgm:pt>
    <dgm:pt modelId="{C377ADA1-D841-4FD6-99CC-56BFC76C15DC}">
      <dgm:prSet/>
      <dgm:spPr/>
      <dgm:t>
        <a:bodyPr/>
        <a:lstStyle/>
        <a:p>
          <a:r>
            <a:rPr lang="en-US"/>
            <a:t>Enhancement of the suitability standard</a:t>
          </a:r>
        </a:p>
      </dgm:t>
    </dgm:pt>
    <dgm:pt modelId="{8BF05B63-8EFD-463A-B61C-F88E944A7971}" type="parTrans" cxnId="{1B339DB6-C24D-4F38-9D00-70E3CA885623}">
      <dgm:prSet/>
      <dgm:spPr/>
      <dgm:t>
        <a:bodyPr/>
        <a:lstStyle/>
        <a:p>
          <a:endParaRPr lang="en-US"/>
        </a:p>
      </dgm:t>
    </dgm:pt>
    <dgm:pt modelId="{70DCF225-EDF6-4090-9D31-835F277DD21D}" type="sibTrans" cxnId="{1B339DB6-C24D-4F38-9D00-70E3CA885623}">
      <dgm:prSet/>
      <dgm:spPr/>
      <dgm:t>
        <a:bodyPr/>
        <a:lstStyle/>
        <a:p>
          <a:endParaRPr lang="en-US"/>
        </a:p>
      </dgm:t>
    </dgm:pt>
    <dgm:pt modelId="{DC4A59FB-6C64-4EF9-819B-5B5A11E77526}">
      <dgm:prSet/>
      <dgm:spPr/>
      <dgm:t>
        <a:bodyPr/>
        <a:lstStyle/>
        <a:p>
          <a:r>
            <a:rPr lang="en-US"/>
            <a:t>“Best Interest” is not defined.</a:t>
          </a:r>
        </a:p>
      </dgm:t>
    </dgm:pt>
    <dgm:pt modelId="{EB7B63F5-1C95-4F86-80E1-040EC1BE95DE}" type="parTrans" cxnId="{3493C5AB-34D5-4A67-B2C4-1336B0A9BA52}">
      <dgm:prSet/>
      <dgm:spPr/>
      <dgm:t>
        <a:bodyPr/>
        <a:lstStyle/>
        <a:p>
          <a:endParaRPr lang="en-US"/>
        </a:p>
      </dgm:t>
    </dgm:pt>
    <dgm:pt modelId="{4F8731DD-9E2B-4499-BC0E-9D62FF6DD6B6}" type="sibTrans" cxnId="{3493C5AB-34D5-4A67-B2C4-1336B0A9BA52}">
      <dgm:prSet/>
      <dgm:spPr/>
      <dgm:t>
        <a:bodyPr/>
        <a:lstStyle/>
        <a:p>
          <a:endParaRPr lang="en-US"/>
        </a:p>
      </dgm:t>
    </dgm:pt>
    <dgm:pt modelId="{97D933CA-FB17-43A0-B05E-015F2FD4D614}">
      <dgm:prSet/>
      <dgm:spPr/>
      <dgm:t>
        <a:bodyPr/>
        <a:lstStyle/>
        <a:p>
          <a:r>
            <a:rPr lang="en-US"/>
            <a:t>Satisfying the obligations = acting in clients’ best interest</a:t>
          </a:r>
        </a:p>
      </dgm:t>
    </dgm:pt>
    <dgm:pt modelId="{9E3E04F8-54DD-4DDC-B3C0-0B41DBA54ED1}" type="parTrans" cxnId="{938D46A6-8E2D-4050-ABF5-738730D76B99}">
      <dgm:prSet/>
      <dgm:spPr/>
      <dgm:t>
        <a:bodyPr/>
        <a:lstStyle/>
        <a:p>
          <a:endParaRPr lang="en-US"/>
        </a:p>
      </dgm:t>
    </dgm:pt>
    <dgm:pt modelId="{F4CD0722-CADE-4A5E-8F8E-18596A9F2CFB}" type="sibTrans" cxnId="{938D46A6-8E2D-4050-ABF5-738730D76B99}">
      <dgm:prSet/>
      <dgm:spPr/>
      <dgm:t>
        <a:bodyPr/>
        <a:lstStyle/>
        <a:p>
          <a:endParaRPr lang="en-US"/>
        </a:p>
      </dgm:t>
    </dgm:pt>
    <dgm:pt modelId="{054800E0-5A46-4C3D-8C5D-D37A0C72D906}">
      <dgm:prSet/>
      <dgm:spPr/>
      <dgm:t>
        <a:bodyPr/>
        <a:lstStyle/>
        <a:p>
          <a:r>
            <a:rPr lang="en-US"/>
            <a:t>May not put your interests “ahead of” your clients’ interests</a:t>
          </a:r>
        </a:p>
      </dgm:t>
    </dgm:pt>
    <dgm:pt modelId="{B664A353-E7E3-4D61-830F-71BFD4665F13}" type="parTrans" cxnId="{177668D0-396C-4FEE-AC9C-5F0F6C8B29FE}">
      <dgm:prSet/>
      <dgm:spPr/>
      <dgm:t>
        <a:bodyPr/>
        <a:lstStyle/>
        <a:p>
          <a:endParaRPr lang="en-US"/>
        </a:p>
      </dgm:t>
    </dgm:pt>
    <dgm:pt modelId="{01EF5BEC-EE53-4322-9F87-E5483E1F6BB0}" type="sibTrans" cxnId="{177668D0-396C-4FEE-AC9C-5F0F6C8B29FE}">
      <dgm:prSet/>
      <dgm:spPr/>
      <dgm:t>
        <a:bodyPr/>
        <a:lstStyle/>
        <a:p>
          <a:endParaRPr lang="en-US"/>
        </a:p>
      </dgm:t>
    </dgm:pt>
    <dgm:pt modelId="{CD08355F-44F2-420D-A0AE-300E9709DF83}">
      <dgm:prSet/>
      <dgm:spPr/>
      <dgm:t>
        <a:bodyPr/>
        <a:lstStyle/>
        <a:p>
          <a:r>
            <a:rPr lang="en-US"/>
            <a:t>The best interest obligations:</a:t>
          </a:r>
        </a:p>
      </dgm:t>
    </dgm:pt>
    <dgm:pt modelId="{70BDC438-54B0-4449-B843-F8C28AF76C50}" type="parTrans" cxnId="{91035BEF-EC25-4F38-8F63-DE2A2A5C408B}">
      <dgm:prSet/>
      <dgm:spPr/>
      <dgm:t>
        <a:bodyPr/>
        <a:lstStyle/>
        <a:p>
          <a:endParaRPr lang="en-US"/>
        </a:p>
      </dgm:t>
    </dgm:pt>
    <dgm:pt modelId="{B4C27C3E-67BC-49C6-B8CC-00596E521B48}" type="sibTrans" cxnId="{91035BEF-EC25-4F38-8F63-DE2A2A5C408B}">
      <dgm:prSet/>
      <dgm:spPr/>
      <dgm:t>
        <a:bodyPr/>
        <a:lstStyle/>
        <a:p>
          <a:endParaRPr lang="en-US"/>
        </a:p>
      </dgm:t>
    </dgm:pt>
    <dgm:pt modelId="{D4B5ECD6-B4CF-4AB7-87DC-1A4D6B1FD656}">
      <dgm:prSet/>
      <dgm:spPr/>
      <dgm:t>
        <a:bodyPr/>
        <a:lstStyle/>
        <a:p>
          <a:r>
            <a:rPr lang="en-US"/>
            <a:t>Disclosure (BDs </a:t>
          </a:r>
          <a:r>
            <a:rPr lang="en-US" u="sng"/>
            <a:t>and</a:t>
          </a:r>
          <a:r>
            <a:rPr lang="en-US"/>
            <a:t> RRs)</a:t>
          </a:r>
        </a:p>
      </dgm:t>
    </dgm:pt>
    <dgm:pt modelId="{89A21E23-4B5E-4A47-932F-99AEEC25F94E}" type="parTrans" cxnId="{8537B59C-3178-47FE-BB9D-7F1D7A02B677}">
      <dgm:prSet/>
      <dgm:spPr/>
      <dgm:t>
        <a:bodyPr/>
        <a:lstStyle/>
        <a:p>
          <a:endParaRPr lang="en-US"/>
        </a:p>
      </dgm:t>
    </dgm:pt>
    <dgm:pt modelId="{EA4EC176-7E87-4B5B-BD74-CFCFB2FD129D}" type="sibTrans" cxnId="{8537B59C-3178-47FE-BB9D-7F1D7A02B677}">
      <dgm:prSet/>
      <dgm:spPr/>
      <dgm:t>
        <a:bodyPr/>
        <a:lstStyle/>
        <a:p>
          <a:endParaRPr lang="en-US"/>
        </a:p>
      </dgm:t>
    </dgm:pt>
    <dgm:pt modelId="{294C6FD7-7471-4408-A806-B4E07929FF55}">
      <dgm:prSet/>
      <dgm:spPr/>
      <dgm:t>
        <a:bodyPr/>
        <a:lstStyle/>
        <a:p>
          <a:r>
            <a:rPr lang="en-US"/>
            <a:t>Care (BDs </a:t>
          </a:r>
          <a:r>
            <a:rPr lang="en-US" u="sng"/>
            <a:t>and</a:t>
          </a:r>
          <a:r>
            <a:rPr lang="en-US"/>
            <a:t> RRs)</a:t>
          </a:r>
        </a:p>
      </dgm:t>
    </dgm:pt>
    <dgm:pt modelId="{2385DBB8-A7CD-4DEC-AAA3-DF881D1E0EAD}" type="parTrans" cxnId="{D47E572A-1786-4388-9939-B28ACBECE8CA}">
      <dgm:prSet/>
      <dgm:spPr/>
      <dgm:t>
        <a:bodyPr/>
        <a:lstStyle/>
        <a:p>
          <a:endParaRPr lang="en-US"/>
        </a:p>
      </dgm:t>
    </dgm:pt>
    <dgm:pt modelId="{2F490AC3-6E0C-4549-B785-10885D11ADEC}" type="sibTrans" cxnId="{D47E572A-1786-4388-9939-B28ACBECE8CA}">
      <dgm:prSet/>
      <dgm:spPr/>
      <dgm:t>
        <a:bodyPr/>
        <a:lstStyle/>
        <a:p>
          <a:endParaRPr lang="en-US"/>
        </a:p>
      </dgm:t>
    </dgm:pt>
    <dgm:pt modelId="{5FFC21FA-2B93-43A9-8653-91E150054288}">
      <dgm:prSet/>
      <dgm:spPr/>
      <dgm:t>
        <a:bodyPr/>
        <a:lstStyle/>
        <a:p>
          <a:r>
            <a:rPr lang="en-US"/>
            <a:t>Conflict of Interest (BDs)</a:t>
          </a:r>
        </a:p>
      </dgm:t>
    </dgm:pt>
    <dgm:pt modelId="{E87752DD-0FBD-4D3E-BF26-FB6736FC61E1}" type="parTrans" cxnId="{4558C923-3371-4628-B997-E51D57A658CB}">
      <dgm:prSet/>
      <dgm:spPr/>
      <dgm:t>
        <a:bodyPr/>
        <a:lstStyle/>
        <a:p>
          <a:endParaRPr lang="en-US"/>
        </a:p>
      </dgm:t>
    </dgm:pt>
    <dgm:pt modelId="{B2AC62E0-E21C-49F1-BF35-7CA5023E09A6}" type="sibTrans" cxnId="{4558C923-3371-4628-B997-E51D57A658CB}">
      <dgm:prSet/>
      <dgm:spPr/>
      <dgm:t>
        <a:bodyPr/>
        <a:lstStyle/>
        <a:p>
          <a:endParaRPr lang="en-US"/>
        </a:p>
      </dgm:t>
    </dgm:pt>
    <dgm:pt modelId="{E483EC6D-4DD6-4A49-AEE9-F52AA2D4EDFD}">
      <dgm:prSet/>
      <dgm:spPr/>
      <dgm:t>
        <a:bodyPr/>
        <a:lstStyle/>
        <a:p>
          <a:r>
            <a:rPr lang="en-US"/>
            <a:t>Compliance (BDs)</a:t>
          </a:r>
        </a:p>
      </dgm:t>
    </dgm:pt>
    <dgm:pt modelId="{107D36EA-D9CB-49CE-B189-507DDEE369EC}" type="parTrans" cxnId="{66479FEA-04FF-48E7-8508-7A44A181DBD7}">
      <dgm:prSet/>
      <dgm:spPr/>
      <dgm:t>
        <a:bodyPr/>
        <a:lstStyle/>
        <a:p>
          <a:endParaRPr lang="en-US"/>
        </a:p>
      </dgm:t>
    </dgm:pt>
    <dgm:pt modelId="{9416F891-BF76-44E1-9029-E63F1EE89D50}" type="sibTrans" cxnId="{66479FEA-04FF-48E7-8508-7A44A181DBD7}">
      <dgm:prSet/>
      <dgm:spPr/>
      <dgm:t>
        <a:bodyPr/>
        <a:lstStyle/>
        <a:p>
          <a:endParaRPr lang="en-US"/>
        </a:p>
      </dgm:t>
    </dgm:pt>
    <dgm:pt modelId="{3A6A3CC6-8C84-4EF4-B07B-79FA362FC489}" type="pres">
      <dgm:prSet presAssocID="{90C9D374-2DEE-4160-BEE0-B70DA458E100}" presName="root" presStyleCnt="0">
        <dgm:presLayoutVars>
          <dgm:dir/>
          <dgm:resizeHandles val="exact"/>
        </dgm:presLayoutVars>
      </dgm:prSet>
      <dgm:spPr/>
    </dgm:pt>
    <dgm:pt modelId="{25A35001-AA9C-41F3-A7EE-3DB2D8337814}" type="pres">
      <dgm:prSet presAssocID="{7008E48C-8B02-4C8F-9334-35BF54217DD1}" presName="compNode" presStyleCnt="0"/>
      <dgm:spPr/>
    </dgm:pt>
    <dgm:pt modelId="{56ABC566-4F05-473B-ACF0-12200672FC22}" type="pres">
      <dgm:prSet presAssocID="{7008E48C-8B02-4C8F-9334-35BF54217DD1}" presName="bgRect" presStyleLbl="bgShp" presStyleIdx="0" presStyleCnt="4"/>
      <dgm:spPr>
        <a:solidFill>
          <a:srgbClr val="D5E7F7"/>
        </a:solidFill>
      </dgm:spPr>
    </dgm:pt>
    <dgm:pt modelId="{EDA0B783-9D09-4BFA-987F-5B00F6283649}" type="pres">
      <dgm:prSet presAssocID="{7008E48C-8B02-4C8F-9334-35BF54217D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60BC1E29-9B8E-469F-ACE5-DFCFA0A9824E}" type="pres">
      <dgm:prSet presAssocID="{7008E48C-8B02-4C8F-9334-35BF54217DD1}" presName="spaceRect" presStyleCnt="0"/>
      <dgm:spPr/>
    </dgm:pt>
    <dgm:pt modelId="{35829391-E405-4744-9D60-9BC829F3AE6C}" type="pres">
      <dgm:prSet presAssocID="{7008E48C-8B02-4C8F-9334-35BF54217DD1}" presName="parTx" presStyleLbl="revTx" presStyleIdx="0" presStyleCnt="6">
        <dgm:presLayoutVars>
          <dgm:chMax val="0"/>
          <dgm:chPref val="0"/>
        </dgm:presLayoutVars>
      </dgm:prSet>
      <dgm:spPr/>
    </dgm:pt>
    <dgm:pt modelId="{3AD82AB6-AE6A-49FD-94DC-737D83A14839}" type="pres">
      <dgm:prSet presAssocID="{7B59927A-66B9-4E0B-99E4-3DA772B7E8E1}" presName="sibTrans" presStyleCnt="0"/>
      <dgm:spPr/>
    </dgm:pt>
    <dgm:pt modelId="{1AE144EF-9B63-4F8D-9266-46D720D9428B}" type="pres">
      <dgm:prSet presAssocID="{C377ADA1-D841-4FD6-99CC-56BFC76C15DC}" presName="compNode" presStyleCnt="0"/>
      <dgm:spPr/>
    </dgm:pt>
    <dgm:pt modelId="{4DB8148D-2A34-4042-B7FB-98413C136420}" type="pres">
      <dgm:prSet presAssocID="{C377ADA1-D841-4FD6-99CC-56BFC76C15DC}" presName="bgRect" presStyleLbl="bgShp" presStyleIdx="1" presStyleCnt="4"/>
      <dgm:spPr>
        <a:solidFill>
          <a:srgbClr val="9DCEE7"/>
        </a:solidFill>
      </dgm:spPr>
    </dgm:pt>
    <dgm:pt modelId="{C7F428E9-0187-45C5-A9CB-540C8735E449}" type="pres">
      <dgm:prSet presAssocID="{C377ADA1-D841-4FD6-99CC-56BFC76C15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D9A5337-A123-4306-8CF3-9BBF38CDE4D5}" type="pres">
      <dgm:prSet presAssocID="{C377ADA1-D841-4FD6-99CC-56BFC76C15DC}" presName="spaceRect" presStyleCnt="0"/>
      <dgm:spPr/>
    </dgm:pt>
    <dgm:pt modelId="{04EE1517-D6FC-4765-9019-FF0323DB472C}" type="pres">
      <dgm:prSet presAssocID="{C377ADA1-D841-4FD6-99CC-56BFC76C15DC}" presName="parTx" presStyleLbl="revTx" presStyleIdx="1" presStyleCnt="6">
        <dgm:presLayoutVars>
          <dgm:chMax val="0"/>
          <dgm:chPref val="0"/>
        </dgm:presLayoutVars>
      </dgm:prSet>
      <dgm:spPr/>
    </dgm:pt>
    <dgm:pt modelId="{9FB4719D-5835-40EF-A44E-895A4B83B0D4}" type="pres">
      <dgm:prSet presAssocID="{70DCF225-EDF6-4090-9D31-835F277DD21D}" presName="sibTrans" presStyleCnt="0"/>
      <dgm:spPr/>
    </dgm:pt>
    <dgm:pt modelId="{023340C7-0F15-41EA-B6B2-BE25541AF2D5}" type="pres">
      <dgm:prSet presAssocID="{DC4A59FB-6C64-4EF9-819B-5B5A11E77526}" presName="compNode" presStyleCnt="0"/>
      <dgm:spPr/>
    </dgm:pt>
    <dgm:pt modelId="{50BDC38B-6C79-441D-9210-1FAA19E181DD}" type="pres">
      <dgm:prSet presAssocID="{DC4A59FB-6C64-4EF9-819B-5B5A11E77526}" presName="bgRect" presStyleLbl="bgShp" presStyleIdx="2" presStyleCnt="4"/>
      <dgm:spPr>
        <a:solidFill>
          <a:srgbClr val="5795C9"/>
        </a:solidFill>
      </dgm:spPr>
    </dgm:pt>
    <dgm:pt modelId="{FDAE646A-50FE-4A4B-910B-E8CF97C727D2}" type="pres">
      <dgm:prSet presAssocID="{DC4A59FB-6C64-4EF9-819B-5B5A11E775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9AF3FAF6-169D-44AE-AB72-3140828A40EF}" type="pres">
      <dgm:prSet presAssocID="{DC4A59FB-6C64-4EF9-819B-5B5A11E77526}" presName="spaceRect" presStyleCnt="0"/>
      <dgm:spPr/>
    </dgm:pt>
    <dgm:pt modelId="{890E1A90-FC89-4F37-BC7A-299320B0BF82}" type="pres">
      <dgm:prSet presAssocID="{DC4A59FB-6C64-4EF9-819B-5B5A11E77526}" presName="parTx" presStyleLbl="revTx" presStyleIdx="2" presStyleCnt="6">
        <dgm:presLayoutVars>
          <dgm:chMax val="0"/>
          <dgm:chPref val="0"/>
        </dgm:presLayoutVars>
      </dgm:prSet>
      <dgm:spPr/>
    </dgm:pt>
    <dgm:pt modelId="{771D7652-A25F-4D21-8175-ACADD55027CF}" type="pres">
      <dgm:prSet presAssocID="{DC4A59FB-6C64-4EF9-819B-5B5A11E77526}" presName="desTx" presStyleLbl="revTx" presStyleIdx="3" presStyleCnt="6">
        <dgm:presLayoutVars/>
      </dgm:prSet>
      <dgm:spPr/>
    </dgm:pt>
    <dgm:pt modelId="{528A64B9-4B57-450E-B153-9D50BE0CCCB0}" type="pres">
      <dgm:prSet presAssocID="{4F8731DD-9E2B-4499-BC0E-9D62FF6DD6B6}" presName="sibTrans" presStyleCnt="0"/>
      <dgm:spPr/>
    </dgm:pt>
    <dgm:pt modelId="{E0E91088-C7EA-4641-95F5-4933094C3A04}" type="pres">
      <dgm:prSet presAssocID="{CD08355F-44F2-420D-A0AE-300E9709DF83}" presName="compNode" presStyleCnt="0"/>
      <dgm:spPr/>
    </dgm:pt>
    <dgm:pt modelId="{9689D5B9-C8F5-4FFF-A948-ED2C7CC3FD76}" type="pres">
      <dgm:prSet presAssocID="{CD08355F-44F2-420D-A0AE-300E9709DF83}" presName="bgRect" presStyleLbl="bgShp" presStyleIdx="3" presStyleCnt="4"/>
      <dgm:spPr>
        <a:solidFill>
          <a:schemeClr val="accent2">
            <a:lumMod val="75000"/>
          </a:schemeClr>
        </a:solidFill>
      </dgm:spPr>
    </dgm:pt>
    <dgm:pt modelId="{FA6E6738-D778-49F0-9964-1936ED21D0D9}" type="pres">
      <dgm:prSet presAssocID="{CD08355F-44F2-420D-A0AE-300E9709DF83}"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keleton"/>
        </a:ext>
      </dgm:extLst>
    </dgm:pt>
    <dgm:pt modelId="{07A5C64A-0B5A-4CAA-8741-1D9081EA3BA6}" type="pres">
      <dgm:prSet presAssocID="{CD08355F-44F2-420D-A0AE-300E9709DF83}" presName="spaceRect" presStyleCnt="0"/>
      <dgm:spPr/>
    </dgm:pt>
    <dgm:pt modelId="{5DB31A72-AAD4-4105-9964-8C315B3694BB}" type="pres">
      <dgm:prSet presAssocID="{CD08355F-44F2-420D-A0AE-300E9709DF83}" presName="parTx" presStyleLbl="revTx" presStyleIdx="4" presStyleCnt="6">
        <dgm:presLayoutVars>
          <dgm:chMax val="0"/>
          <dgm:chPref val="0"/>
        </dgm:presLayoutVars>
      </dgm:prSet>
      <dgm:spPr/>
    </dgm:pt>
    <dgm:pt modelId="{8DA6ECE4-79B4-4F29-AB2C-498FA4CBB9D5}" type="pres">
      <dgm:prSet presAssocID="{CD08355F-44F2-420D-A0AE-300E9709DF83}" presName="desTx" presStyleLbl="revTx" presStyleIdx="5" presStyleCnt="6">
        <dgm:presLayoutVars/>
      </dgm:prSet>
      <dgm:spPr/>
    </dgm:pt>
  </dgm:ptLst>
  <dgm:cxnLst>
    <dgm:cxn modelId="{B3282721-DFAB-433B-B35E-48E0E7E15A9B}" type="presOf" srcId="{CD08355F-44F2-420D-A0AE-300E9709DF83}" destId="{5DB31A72-AAD4-4105-9964-8C315B3694BB}" srcOrd="0" destOrd="0" presId="urn:microsoft.com/office/officeart/2018/2/layout/IconVerticalSolidList"/>
    <dgm:cxn modelId="{4558C923-3371-4628-B997-E51D57A658CB}" srcId="{CD08355F-44F2-420D-A0AE-300E9709DF83}" destId="{5FFC21FA-2B93-43A9-8653-91E150054288}" srcOrd="2" destOrd="0" parTransId="{E87752DD-0FBD-4D3E-BF26-FB6736FC61E1}" sibTransId="{B2AC62E0-E21C-49F1-BF35-7CA5023E09A6}"/>
    <dgm:cxn modelId="{D47E572A-1786-4388-9939-B28ACBECE8CA}" srcId="{CD08355F-44F2-420D-A0AE-300E9709DF83}" destId="{294C6FD7-7471-4408-A806-B4E07929FF55}" srcOrd="1" destOrd="0" parTransId="{2385DBB8-A7CD-4DEC-AAA3-DF881D1E0EAD}" sibTransId="{2F490AC3-6E0C-4549-B785-10885D11ADEC}"/>
    <dgm:cxn modelId="{D2D3362D-18AA-47C9-9830-BC06AE835A5D}" type="presOf" srcId="{054800E0-5A46-4C3D-8C5D-D37A0C72D906}" destId="{771D7652-A25F-4D21-8175-ACADD55027CF}" srcOrd="0" destOrd="1" presId="urn:microsoft.com/office/officeart/2018/2/layout/IconVerticalSolidList"/>
    <dgm:cxn modelId="{6552CF39-E122-44FC-893D-1EDEBDCE7E64}" type="presOf" srcId="{294C6FD7-7471-4408-A806-B4E07929FF55}" destId="{8DA6ECE4-79B4-4F29-AB2C-498FA4CBB9D5}" srcOrd="0" destOrd="1" presId="urn:microsoft.com/office/officeart/2018/2/layout/IconVerticalSolidList"/>
    <dgm:cxn modelId="{94FF003C-45A1-4930-967D-A3A949BD9BDD}" type="presOf" srcId="{90C9D374-2DEE-4160-BEE0-B70DA458E100}" destId="{3A6A3CC6-8C84-4EF4-B07B-79FA362FC489}" srcOrd="0" destOrd="0" presId="urn:microsoft.com/office/officeart/2018/2/layout/IconVerticalSolidList"/>
    <dgm:cxn modelId="{FEF4CE5F-DDDE-45D9-B77D-F635E94F5ACA}" type="presOf" srcId="{D4B5ECD6-B4CF-4AB7-87DC-1A4D6B1FD656}" destId="{8DA6ECE4-79B4-4F29-AB2C-498FA4CBB9D5}" srcOrd="0" destOrd="0" presId="urn:microsoft.com/office/officeart/2018/2/layout/IconVerticalSolidList"/>
    <dgm:cxn modelId="{CE335868-C910-4FC2-996B-D9F37C7C1E45}" srcId="{90C9D374-2DEE-4160-BEE0-B70DA458E100}" destId="{7008E48C-8B02-4C8F-9334-35BF54217DD1}" srcOrd="0" destOrd="0" parTransId="{6C6AB4CE-174D-4CDB-AD39-67A6594D1896}" sibTransId="{7B59927A-66B9-4E0B-99E4-3DA772B7E8E1}"/>
    <dgm:cxn modelId="{3AE1B949-AE1A-4B09-A806-1C8FC19383CE}" type="presOf" srcId="{E483EC6D-4DD6-4A49-AEE9-F52AA2D4EDFD}" destId="{8DA6ECE4-79B4-4F29-AB2C-498FA4CBB9D5}" srcOrd="0" destOrd="3" presId="urn:microsoft.com/office/officeart/2018/2/layout/IconVerticalSolidList"/>
    <dgm:cxn modelId="{1A5CC249-16BA-4100-8060-657454FE15AE}" type="presOf" srcId="{C377ADA1-D841-4FD6-99CC-56BFC76C15DC}" destId="{04EE1517-D6FC-4765-9019-FF0323DB472C}" srcOrd="0" destOrd="0" presId="urn:microsoft.com/office/officeart/2018/2/layout/IconVerticalSolidList"/>
    <dgm:cxn modelId="{430CC949-AE57-4F02-A12E-6E63C1D68DAE}" type="presOf" srcId="{DC4A59FB-6C64-4EF9-819B-5B5A11E77526}" destId="{890E1A90-FC89-4F37-BC7A-299320B0BF82}" srcOrd="0" destOrd="0" presId="urn:microsoft.com/office/officeart/2018/2/layout/IconVerticalSolidList"/>
    <dgm:cxn modelId="{271D0B78-F8DE-49AC-857B-EDE2861E6C70}" type="presOf" srcId="{97D933CA-FB17-43A0-B05E-015F2FD4D614}" destId="{771D7652-A25F-4D21-8175-ACADD55027CF}" srcOrd="0" destOrd="0" presId="urn:microsoft.com/office/officeart/2018/2/layout/IconVerticalSolidList"/>
    <dgm:cxn modelId="{8537B59C-3178-47FE-BB9D-7F1D7A02B677}" srcId="{CD08355F-44F2-420D-A0AE-300E9709DF83}" destId="{D4B5ECD6-B4CF-4AB7-87DC-1A4D6B1FD656}" srcOrd="0" destOrd="0" parTransId="{89A21E23-4B5E-4A47-932F-99AEEC25F94E}" sibTransId="{EA4EC176-7E87-4B5B-BD74-CFCFB2FD129D}"/>
    <dgm:cxn modelId="{938D46A6-8E2D-4050-ABF5-738730D76B99}" srcId="{DC4A59FB-6C64-4EF9-819B-5B5A11E77526}" destId="{97D933CA-FB17-43A0-B05E-015F2FD4D614}" srcOrd="0" destOrd="0" parTransId="{9E3E04F8-54DD-4DDC-B3C0-0B41DBA54ED1}" sibTransId="{F4CD0722-CADE-4A5E-8F8E-18596A9F2CFB}"/>
    <dgm:cxn modelId="{3493C5AB-34D5-4A67-B2C4-1336B0A9BA52}" srcId="{90C9D374-2DEE-4160-BEE0-B70DA458E100}" destId="{DC4A59FB-6C64-4EF9-819B-5B5A11E77526}" srcOrd="2" destOrd="0" parTransId="{EB7B63F5-1C95-4F86-80E1-040EC1BE95DE}" sibTransId="{4F8731DD-9E2B-4499-BC0E-9D62FF6DD6B6}"/>
    <dgm:cxn modelId="{1B339DB6-C24D-4F38-9D00-70E3CA885623}" srcId="{90C9D374-2DEE-4160-BEE0-B70DA458E100}" destId="{C377ADA1-D841-4FD6-99CC-56BFC76C15DC}" srcOrd="1" destOrd="0" parTransId="{8BF05B63-8EFD-463A-B61C-F88E944A7971}" sibTransId="{70DCF225-EDF6-4090-9D31-835F277DD21D}"/>
    <dgm:cxn modelId="{177668D0-396C-4FEE-AC9C-5F0F6C8B29FE}" srcId="{DC4A59FB-6C64-4EF9-819B-5B5A11E77526}" destId="{054800E0-5A46-4C3D-8C5D-D37A0C72D906}" srcOrd="1" destOrd="0" parTransId="{B664A353-E7E3-4D61-830F-71BFD4665F13}" sibTransId="{01EF5BEC-EE53-4322-9F87-E5483E1F6BB0}"/>
    <dgm:cxn modelId="{66479FEA-04FF-48E7-8508-7A44A181DBD7}" srcId="{CD08355F-44F2-420D-A0AE-300E9709DF83}" destId="{E483EC6D-4DD6-4A49-AEE9-F52AA2D4EDFD}" srcOrd="3" destOrd="0" parTransId="{107D36EA-D9CB-49CE-B189-507DDEE369EC}" sibTransId="{9416F891-BF76-44E1-9029-E63F1EE89D50}"/>
    <dgm:cxn modelId="{54ED74ED-7238-48A1-A6A7-FED5AA349C27}" type="presOf" srcId="{5FFC21FA-2B93-43A9-8653-91E150054288}" destId="{8DA6ECE4-79B4-4F29-AB2C-498FA4CBB9D5}" srcOrd="0" destOrd="2" presId="urn:microsoft.com/office/officeart/2018/2/layout/IconVerticalSolidList"/>
    <dgm:cxn modelId="{91035BEF-EC25-4F38-8F63-DE2A2A5C408B}" srcId="{90C9D374-2DEE-4160-BEE0-B70DA458E100}" destId="{CD08355F-44F2-420D-A0AE-300E9709DF83}" srcOrd="3" destOrd="0" parTransId="{70BDC438-54B0-4449-B843-F8C28AF76C50}" sibTransId="{B4C27C3E-67BC-49C6-B8CC-00596E521B48}"/>
    <dgm:cxn modelId="{12E03DF4-DB3E-43B9-8731-9C358048101C}" type="presOf" srcId="{7008E48C-8B02-4C8F-9334-35BF54217DD1}" destId="{35829391-E405-4744-9D60-9BC829F3AE6C}" srcOrd="0" destOrd="0" presId="urn:microsoft.com/office/officeart/2018/2/layout/IconVerticalSolidList"/>
    <dgm:cxn modelId="{59E7E81A-E78A-4443-B857-841385838845}" type="presParOf" srcId="{3A6A3CC6-8C84-4EF4-B07B-79FA362FC489}" destId="{25A35001-AA9C-41F3-A7EE-3DB2D8337814}" srcOrd="0" destOrd="0" presId="urn:microsoft.com/office/officeart/2018/2/layout/IconVerticalSolidList"/>
    <dgm:cxn modelId="{9E35607E-67D7-481F-88CB-9B5DA35DD8E2}" type="presParOf" srcId="{25A35001-AA9C-41F3-A7EE-3DB2D8337814}" destId="{56ABC566-4F05-473B-ACF0-12200672FC22}" srcOrd="0" destOrd="0" presId="urn:microsoft.com/office/officeart/2018/2/layout/IconVerticalSolidList"/>
    <dgm:cxn modelId="{AC595C09-25E4-450B-8EBE-2EE6DAD238F6}" type="presParOf" srcId="{25A35001-AA9C-41F3-A7EE-3DB2D8337814}" destId="{EDA0B783-9D09-4BFA-987F-5B00F6283649}" srcOrd="1" destOrd="0" presId="urn:microsoft.com/office/officeart/2018/2/layout/IconVerticalSolidList"/>
    <dgm:cxn modelId="{3EC18C17-9EF5-4D88-8F32-99DB0B1BDD51}" type="presParOf" srcId="{25A35001-AA9C-41F3-A7EE-3DB2D8337814}" destId="{60BC1E29-9B8E-469F-ACE5-DFCFA0A9824E}" srcOrd="2" destOrd="0" presId="urn:microsoft.com/office/officeart/2018/2/layout/IconVerticalSolidList"/>
    <dgm:cxn modelId="{4E385704-DF98-41FE-A119-B6018F1D505B}" type="presParOf" srcId="{25A35001-AA9C-41F3-A7EE-3DB2D8337814}" destId="{35829391-E405-4744-9D60-9BC829F3AE6C}" srcOrd="3" destOrd="0" presId="urn:microsoft.com/office/officeart/2018/2/layout/IconVerticalSolidList"/>
    <dgm:cxn modelId="{C800C03B-B4AC-428B-B61F-DFC52E0B71A4}" type="presParOf" srcId="{3A6A3CC6-8C84-4EF4-B07B-79FA362FC489}" destId="{3AD82AB6-AE6A-49FD-94DC-737D83A14839}" srcOrd="1" destOrd="0" presId="urn:microsoft.com/office/officeart/2018/2/layout/IconVerticalSolidList"/>
    <dgm:cxn modelId="{80228E0D-82DD-496B-98E1-F2410F4322E1}" type="presParOf" srcId="{3A6A3CC6-8C84-4EF4-B07B-79FA362FC489}" destId="{1AE144EF-9B63-4F8D-9266-46D720D9428B}" srcOrd="2" destOrd="0" presId="urn:microsoft.com/office/officeart/2018/2/layout/IconVerticalSolidList"/>
    <dgm:cxn modelId="{C99DCC27-577D-4033-B9E0-CC51E5C5D4C5}" type="presParOf" srcId="{1AE144EF-9B63-4F8D-9266-46D720D9428B}" destId="{4DB8148D-2A34-4042-B7FB-98413C136420}" srcOrd="0" destOrd="0" presId="urn:microsoft.com/office/officeart/2018/2/layout/IconVerticalSolidList"/>
    <dgm:cxn modelId="{7CBCCE58-02A0-47A0-B0A9-B3EE8B1D7D1B}" type="presParOf" srcId="{1AE144EF-9B63-4F8D-9266-46D720D9428B}" destId="{C7F428E9-0187-45C5-A9CB-540C8735E449}" srcOrd="1" destOrd="0" presId="urn:microsoft.com/office/officeart/2018/2/layout/IconVerticalSolidList"/>
    <dgm:cxn modelId="{865A029F-9586-48D2-9CCD-8A13E221410E}" type="presParOf" srcId="{1AE144EF-9B63-4F8D-9266-46D720D9428B}" destId="{5D9A5337-A123-4306-8CF3-9BBF38CDE4D5}" srcOrd="2" destOrd="0" presId="urn:microsoft.com/office/officeart/2018/2/layout/IconVerticalSolidList"/>
    <dgm:cxn modelId="{2B43B917-4A02-4777-926C-84FD1E4D805D}" type="presParOf" srcId="{1AE144EF-9B63-4F8D-9266-46D720D9428B}" destId="{04EE1517-D6FC-4765-9019-FF0323DB472C}" srcOrd="3" destOrd="0" presId="urn:microsoft.com/office/officeart/2018/2/layout/IconVerticalSolidList"/>
    <dgm:cxn modelId="{A2B4C403-D9CA-482F-A259-4F282FF24B52}" type="presParOf" srcId="{3A6A3CC6-8C84-4EF4-B07B-79FA362FC489}" destId="{9FB4719D-5835-40EF-A44E-895A4B83B0D4}" srcOrd="3" destOrd="0" presId="urn:microsoft.com/office/officeart/2018/2/layout/IconVerticalSolidList"/>
    <dgm:cxn modelId="{D277C72E-136C-44B7-A99C-F998797E1D37}" type="presParOf" srcId="{3A6A3CC6-8C84-4EF4-B07B-79FA362FC489}" destId="{023340C7-0F15-41EA-B6B2-BE25541AF2D5}" srcOrd="4" destOrd="0" presId="urn:microsoft.com/office/officeart/2018/2/layout/IconVerticalSolidList"/>
    <dgm:cxn modelId="{7F7458DE-ED29-4024-95B3-9B568DA7483F}" type="presParOf" srcId="{023340C7-0F15-41EA-B6B2-BE25541AF2D5}" destId="{50BDC38B-6C79-441D-9210-1FAA19E181DD}" srcOrd="0" destOrd="0" presId="urn:microsoft.com/office/officeart/2018/2/layout/IconVerticalSolidList"/>
    <dgm:cxn modelId="{A90A1334-E44E-4CAA-83D6-77B8F406EDC5}" type="presParOf" srcId="{023340C7-0F15-41EA-B6B2-BE25541AF2D5}" destId="{FDAE646A-50FE-4A4B-910B-E8CF97C727D2}" srcOrd="1" destOrd="0" presId="urn:microsoft.com/office/officeart/2018/2/layout/IconVerticalSolidList"/>
    <dgm:cxn modelId="{79435476-2923-4B52-BE8D-7C3BD5DA28C3}" type="presParOf" srcId="{023340C7-0F15-41EA-B6B2-BE25541AF2D5}" destId="{9AF3FAF6-169D-44AE-AB72-3140828A40EF}" srcOrd="2" destOrd="0" presId="urn:microsoft.com/office/officeart/2018/2/layout/IconVerticalSolidList"/>
    <dgm:cxn modelId="{C8ED81FA-AF5D-415E-802D-3E1500600372}" type="presParOf" srcId="{023340C7-0F15-41EA-B6B2-BE25541AF2D5}" destId="{890E1A90-FC89-4F37-BC7A-299320B0BF82}" srcOrd="3" destOrd="0" presId="urn:microsoft.com/office/officeart/2018/2/layout/IconVerticalSolidList"/>
    <dgm:cxn modelId="{01EBC383-C1F7-4146-8EB8-3F1BDD4B4B7E}" type="presParOf" srcId="{023340C7-0F15-41EA-B6B2-BE25541AF2D5}" destId="{771D7652-A25F-4D21-8175-ACADD55027CF}" srcOrd="4" destOrd="0" presId="urn:microsoft.com/office/officeart/2018/2/layout/IconVerticalSolidList"/>
    <dgm:cxn modelId="{F08BF866-2FE5-4A01-B9DF-411272E701B4}" type="presParOf" srcId="{3A6A3CC6-8C84-4EF4-B07B-79FA362FC489}" destId="{528A64B9-4B57-450E-B153-9D50BE0CCCB0}" srcOrd="5" destOrd="0" presId="urn:microsoft.com/office/officeart/2018/2/layout/IconVerticalSolidList"/>
    <dgm:cxn modelId="{20643A61-3F52-45BD-ADE6-4FFC46DA14CA}" type="presParOf" srcId="{3A6A3CC6-8C84-4EF4-B07B-79FA362FC489}" destId="{E0E91088-C7EA-4641-95F5-4933094C3A04}" srcOrd="6" destOrd="0" presId="urn:microsoft.com/office/officeart/2018/2/layout/IconVerticalSolidList"/>
    <dgm:cxn modelId="{2EE7236F-66CE-476C-BB77-1DC5534F965E}" type="presParOf" srcId="{E0E91088-C7EA-4641-95F5-4933094C3A04}" destId="{9689D5B9-C8F5-4FFF-A948-ED2C7CC3FD76}" srcOrd="0" destOrd="0" presId="urn:microsoft.com/office/officeart/2018/2/layout/IconVerticalSolidList"/>
    <dgm:cxn modelId="{8F6C3CD9-5151-442F-B23A-074E1A992AD1}" type="presParOf" srcId="{E0E91088-C7EA-4641-95F5-4933094C3A04}" destId="{FA6E6738-D778-49F0-9964-1936ED21D0D9}" srcOrd="1" destOrd="0" presId="urn:microsoft.com/office/officeart/2018/2/layout/IconVerticalSolidList"/>
    <dgm:cxn modelId="{E9923A40-DAD1-4588-BB4F-B7E73ACCA0EC}" type="presParOf" srcId="{E0E91088-C7EA-4641-95F5-4933094C3A04}" destId="{07A5C64A-0B5A-4CAA-8741-1D9081EA3BA6}" srcOrd="2" destOrd="0" presId="urn:microsoft.com/office/officeart/2018/2/layout/IconVerticalSolidList"/>
    <dgm:cxn modelId="{3442DF15-985A-44C1-B9FB-2D0A935508E1}" type="presParOf" srcId="{E0E91088-C7EA-4641-95F5-4933094C3A04}" destId="{5DB31A72-AAD4-4105-9964-8C315B3694BB}" srcOrd="3" destOrd="0" presId="urn:microsoft.com/office/officeart/2018/2/layout/IconVerticalSolidList"/>
    <dgm:cxn modelId="{DB73CD11-E1A9-4EDC-8131-AD8C65724AAC}" type="presParOf" srcId="{E0E91088-C7EA-4641-95F5-4933094C3A04}" destId="{8DA6ECE4-79B4-4F29-AB2C-498FA4CBB9D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5938C2-DA07-4BB8-BBEF-7D2BDDC22718}"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15D2B04B-A193-4373-B28D-B5A79098DD7B}">
      <dgm:prSet/>
      <dgm:spPr/>
      <dgm:t>
        <a:bodyPr/>
        <a:lstStyle/>
        <a:p>
          <a:pPr>
            <a:lnSpc>
              <a:spcPct val="100000"/>
            </a:lnSpc>
          </a:pPr>
          <a:r>
            <a:rPr lang="en-US" dirty="0"/>
            <a:t>Obligation applies to </a:t>
          </a:r>
          <a:r>
            <a:rPr lang="en-US" b="1" u="sng" dirty="0"/>
            <a:t>BDs and RRs</a:t>
          </a:r>
          <a:endParaRPr lang="en-US" dirty="0"/>
        </a:p>
      </dgm:t>
    </dgm:pt>
    <dgm:pt modelId="{2BD16B4F-F437-4B03-A9AB-CDFEFD672C4D}" type="parTrans" cxnId="{BA28DF7D-0C25-464E-A554-436BF9062C53}">
      <dgm:prSet/>
      <dgm:spPr/>
      <dgm:t>
        <a:bodyPr/>
        <a:lstStyle/>
        <a:p>
          <a:endParaRPr lang="en-US"/>
        </a:p>
      </dgm:t>
    </dgm:pt>
    <dgm:pt modelId="{44EC32B8-8988-4514-BCD6-2B5C6951FA0B}" type="sibTrans" cxnId="{BA28DF7D-0C25-464E-A554-436BF9062C53}">
      <dgm:prSet/>
      <dgm:spPr/>
      <dgm:t>
        <a:bodyPr/>
        <a:lstStyle/>
        <a:p>
          <a:endParaRPr lang="en-US"/>
        </a:p>
      </dgm:t>
    </dgm:pt>
    <dgm:pt modelId="{2BE4FA63-272F-400F-ABE3-12FA8D4D1140}">
      <dgm:prSet custT="1"/>
      <dgm:spPr/>
      <dgm:t>
        <a:bodyPr/>
        <a:lstStyle/>
        <a:p>
          <a:pPr>
            <a:lnSpc>
              <a:spcPct val="100000"/>
            </a:lnSpc>
          </a:pPr>
          <a:r>
            <a:rPr lang="en-US" sz="1050" dirty="0"/>
            <a:t>BDs likely to create/require standard disclosures</a:t>
          </a:r>
        </a:p>
      </dgm:t>
    </dgm:pt>
    <dgm:pt modelId="{41417760-DE41-4C2E-B6BC-8A1F78A92B50}" type="parTrans" cxnId="{094F3A23-F4B2-4C46-A44F-1AAA7CC2E96C}">
      <dgm:prSet/>
      <dgm:spPr/>
      <dgm:t>
        <a:bodyPr/>
        <a:lstStyle/>
        <a:p>
          <a:endParaRPr lang="en-US"/>
        </a:p>
      </dgm:t>
    </dgm:pt>
    <dgm:pt modelId="{DFAD36B8-573E-433F-8BB4-AD001C89F9A8}" type="sibTrans" cxnId="{094F3A23-F4B2-4C46-A44F-1AAA7CC2E96C}">
      <dgm:prSet/>
      <dgm:spPr/>
      <dgm:t>
        <a:bodyPr/>
        <a:lstStyle/>
        <a:p>
          <a:endParaRPr lang="en-US"/>
        </a:p>
      </dgm:t>
    </dgm:pt>
    <dgm:pt modelId="{D1305780-ECEF-4227-B3AF-21353ACC0168}">
      <dgm:prSet custT="1"/>
      <dgm:spPr/>
      <dgm:t>
        <a:bodyPr/>
        <a:lstStyle/>
        <a:p>
          <a:pPr>
            <a:lnSpc>
              <a:spcPct val="100000"/>
            </a:lnSpc>
          </a:pPr>
          <a:r>
            <a:rPr lang="en-US" sz="1050" u="sng" dirty="0"/>
            <a:t>But</a:t>
          </a:r>
          <a:r>
            <a:rPr lang="en-US" sz="1050" dirty="0"/>
            <a:t> obligation is on RRs to make sure BD materials satisfy the rule or must supplement the disclosures (e.g., if RR has limited license, but materials reference all BD products)</a:t>
          </a:r>
        </a:p>
      </dgm:t>
    </dgm:pt>
    <dgm:pt modelId="{953307CC-3D29-40B1-A32F-57D60FA47D40}" type="parTrans" cxnId="{FEC1C255-EC02-43D8-A3CE-BB97C0CBC718}">
      <dgm:prSet/>
      <dgm:spPr/>
      <dgm:t>
        <a:bodyPr/>
        <a:lstStyle/>
        <a:p>
          <a:endParaRPr lang="en-US"/>
        </a:p>
      </dgm:t>
    </dgm:pt>
    <dgm:pt modelId="{1183CF16-1587-4670-9C38-E30AD34A5477}" type="sibTrans" cxnId="{FEC1C255-EC02-43D8-A3CE-BB97C0CBC718}">
      <dgm:prSet/>
      <dgm:spPr/>
      <dgm:t>
        <a:bodyPr/>
        <a:lstStyle/>
        <a:p>
          <a:endParaRPr lang="en-US"/>
        </a:p>
      </dgm:t>
    </dgm:pt>
    <dgm:pt modelId="{CD7FC8D7-B0AE-4E71-834F-44B4B904DFC8}">
      <dgm:prSet/>
      <dgm:spPr/>
      <dgm:t>
        <a:bodyPr/>
        <a:lstStyle/>
        <a:p>
          <a:pPr>
            <a:lnSpc>
              <a:spcPct val="100000"/>
            </a:lnSpc>
          </a:pPr>
          <a:r>
            <a:rPr lang="en-US" dirty="0"/>
            <a:t>Timing: prior to or at the time of the recommendation</a:t>
          </a:r>
        </a:p>
      </dgm:t>
    </dgm:pt>
    <dgm:pt modelId="{4FAE2EC7-E197-42AA-A04F-3D1CA25A895B}" type="parTrans" cxnId="{98FC42AC-759F-429A-A634-9FD2E946E425}">
      <dgm:prSet/>
      <dgm:spPr/>
      <dgm:t>
        <a:bodyPr/>
        <a:lstStyle/>
        <a:p>
          <a:endParaRPr lang="en-US"/>
        </a:p>
      </dgm:t>
    </dgm:pt>
    <dgm:pt modelId="{A3E32005-9F7B-4D7A-922A-9259F5A2A44B}" type="sibTrans" cxnId="{98FC42AC-759F-429A-A634-9FD2E946E425}">
      <dgm:prSet/>
      <dgm:spPr/>
      <dgm:t>
        <a:bodyPr/>
        <a:lstStyle/>
        <a:p>
          <a:endParaRPr lang="en-US"/>
        </a:p>
      </dgm:t>
    </dgm:pt>
    <dgm:pt modelId="{5A7014A5-53C8-4E2D-826D-B9D3B8CE6571}">
      <dgm:prSet/>
      <dgm:spPr/>
      <dgm:t>
        <a:bodyPr/>
        <a:lstStyle/>
        <a:p>
          <a:pPr>
            <a:lnSpc>
              <a:spcPct val="100000"/>
            </a:lnSpc>
          </a:pPr>
          <a:r>
            <a:rPr lang="en-US"/>
            <a:t>Same timing as Form CRS; this is the second layer of disclosure after CRS</a:t>
          </a:r>
        </a:p>
      </dgm:t>
    </dgm:pt>
    <dgm:pt modelId="{81B2D81D-6999-4B94-8F60-8E7710FBF373}" type="parTrans" cxnId="{B774095C-5B63-44C7-8EE6-F41BEDE3A407}">
      <dgm:prSet/>
      <dgm:spPr/>
      <dgm:t>
        <a:bodyPr/>
        <a:lstStyle/>
        <a:p>
          <a:endParaRPr lang="en-US"/>
        </a:p>
      </dgm:t>
    </dgm:pt>
    <dgm:pt modelId="{45DB3CF9-95E1-497C-BE47-36C9A98FF1E0}" type="sibTrans" cxnId="{B774095C-5B63-44C7-8EE6-F41BEDE3A407}">
      <dgm:prSet/>
      <dgm:spPr/>
      <dgm:t>
        <a:bodyPr/>
        <a:lstStyle/>
        <a:p>
          <a:endParaRPr lang="en-US"/>
        </a:p>
      </dgm:t>
    </dgm:pt>
    <dgm:pt modelId="{1619DAFC-59B7-41A1-AAFE-2760AD57B743}">
      <dgm:prSet/>
      <dgm:spPr/>
      <dgm:t>
        <a:bodyPr/>
        <a:lstStyle/>
        <a:p>
          <a:pPr>
            <a:lnSpc>
              <a:spcPct val="100000"/>
            </a:lnSpc>
          </a:pPr>
          <a:r>
            <a:rPr lang="en-US"/>
            <a:t>May be standardized, product-level at beginning with oral/written supplements later</a:t>
          </a:r>
        </a:p>
      </dgm:t>
    </dgm:pt>
    <dgm:pt modelId="{FD440088-5F47-43BE-95DA-F88C6091E430}" type="parTrans" cxnId="{13CC2CDD-ABD2-4735-A39B-849690213B60}">
      <dgm:prSet/>
      <dgm:spPr/>
      <dgm:t>
        <a:bodyPr/>
        <a:lstStyle/>
        <a:p>
          <a:endParaRPr lang="en-US"/>
        </a:p>
      </dgm:t>
    </dgm:pt>
    <dgm:pt modelId="{ED357BF3-2DD8-4002-A1F6-F78D99C9EAC9}" type="sibTrans" cxnId="{13CC2CDD-ABD2-4735-A39B-849690213B60}">
      <dgm:prSet/>
      <dgm:spPr/>
      <dgm:t>
        <a:bodyPr/>
        <a:lstStyle/>
        <a:p>
          <a:endParaRPr lang="en-US"/>
        </a:p>
      </dgm:t>
    </dgm:pt>
    <dgm:pt modelId="{B3CDCAB2-1CAB-4D0B-A37C-37872E888EAC}">
      <dgm:prSet/>
      <dgm:spPr/>
      <dgm:t>
        <a:bodyPr/>
        <a:lstStyle/>
        <a:p>
          <a:pPr>
            <a:lnSpc>
              <a:spcPct val="100000"/>
            </a:lnSpc>
          </a:pPr>
          <a:r>
            <a:rPr lang="en-US"/>
            <a:t>Need not be a new standalone document; may incorporate in existing materials</a:t>
          </a:r>
        </a:p>
      </dgm:t>
    </dgm:pt>
    <dgm:pt modelId="{77E98586-DC09-4D75-8A7D-EDCE6DAE9F0B}" type="parTrans" cxnId="{E1A6BEA2-D37D-4C0D-B68C-B87DCEC68CA9}">
      <dgm:prSet/>
      <dgm:spPr/>
      <dgm:t>
        <a:bodyPr/>
        <a:lstStyle/>
        <a:p>
          <a:endParaRPr lang="en-US"/>
        </a:p>
      </dgm:t>
    </dgm:pt>
    <dgm:pt modelId="{7713563E-DF2E-452E-8119-9B575E524084}" type="sibTrans" cxnId="{E1A6BEA2-D37D-4C0D-B68C-B87DCEC68CA9}">
      <dgm:prSet/>
      <dgm:spPr/>
      <dgm:t>
        <a:bodyPr/>
        <a:lstStyle/>
        <a:p>
          <a:endParaRPr lang="en-US"/>
        </a:p>
      </dgm:t>
    </dgm:pt>
    <dgm:pt modelId="{9F4D80F8-CE47-4E92-B596-F98CA03D79EB}">
      <dgm:prSet/>
      <dgm:spPr/>
      <dgm:t>
        <a:bodyPr/>
        <a:lstStyle/>
        <a:p>
          <a:pPr>
            <a:lnSpc>
              <a:spcPct val="100000"/>
            </a:lnSpc>
          </a:pPr>
          <a:r>
            <a:rPr lang="en-US"/>
            <a:t>Must disclose:</a:t>
          </a:r>
        </a:p>
      </dgm:t>
    </dgm:pt>
    <dgm:pt modelId="{05B7E8E9-7F80-4BB6-A8B4-CA7A63D355A8}" type="parTrans" cxnId="{FB92AB7F-AE07-4F47-BA93-520E3530B563}">
      <dgm:prSet/>
      <dgm:spPr/>
      <dgm:t>
        <a:bodyPr/>
        <a:lstStyle/>
        <a:p>
          <a:endParaRPr lang="en-US"/>
        </a:p>
      </dgm:t>
    </dgm:pt>
    <dgm:pt modelId="{9941E737-811E-451A-B7E0-DD540A2A46DD}" type="sibTrans" cxnId="{FB92AB7F-AE07-4F47-BA93-520E3530B563}">
      <dgm:prSet/>
      <dgm:spPr/>
      <dgm:t>
        <a:bodyPr/>
        <a:lstStyle/>
        <a:p>
          <a:endParaRPr lang="en-US"/>
        </a:p>
      </dgm:t>
    </dgm:pt>
    <dgm:pt modelId="{F8B15CA3-5629-4892-8E3E-408779962634}">
      <dgm:prSet/>
      <dgm:spPr/>
      <dgm:t>
        <a:bodyPr/>
        <a:lstStyle/>
        <a:p>
          <a:pPr>
            <a:lnSpc>
              <a:spcPct val="100000"/>
            </a:lnSpc>
          </a:pPr>
          <a:r>
            <a:rPr lang="en-US"/>
            <a:t>Material facts about the relationship (with titling restrictions)</a:t>
          </a:r>
        </a:p>
      </dgm:t>
    </dgm:pt>
    <dgm:pt modelId="{4996050C-7423-4277-9343-BBB5D9554967}" type="parTrans" cxnId="{606E62AD-F563-4EF4-8DF4-FB3AC36AD154}">
      <dgm:prSet/>
      <dgm:spPr/>
      <dgm:t>
        <a:bodyPr/>
        <a:lstStyle/>
        <a:p>
          <a:endParaRPr lang="en-US"/>
        </a:p>
      </dgm:t>
    </dgm:pt>
    <dgm:pt modelId="{14B67C03-5ECA-415D-BC9F-C039FFE56207}" type="sibTrans" cxnId="{606E62AD-F563-4EF4-8DF4-FB3AC36AD154}">
      <dgm:prSet/>
      <dgm:spPr/>
      <dgm:t>
        <a:bodyPr/>
        <a:lstStyle/>
        <a:p>
          <a:endParaRPr lang="en-US"/>
        </a:p>
      </dgm:t>
    </dgm:pt>
    <dgm:pt modelId="{BDC51B3D-36CC-4405-82C2-CAA386682A70}">
      <dgm:prSet/>
      <dgm:spPr/>
      <dgm:t>
        <a:bodyPr/>
        <a:lstStyle/>
        <a:p>
          <a:pPr>
            <a:lnSpc>
              <a:spcPct val="100000"/>
            </a:lnSpc>
          </a:pPr>
          <a:r>
            <a:rPr lang="en-US"/>
            <a:t>Material conflicts of interest associated with the recommendation</a:t>
          </a:r>
        </a:p>
      </dgm:t>
    </dgm:pt>
    <dgm:pt modelId="{19C4CEB1-9011-4521-A73A-ED4DC8A0F745}" type="parTrans" cxnId="{4B374A69-C6B5-4226-BBBF-6A9C5F62BB3E}">
      <dgm:prSet/>
      <dgm:spPr/>
      <dgm:t>
        <a:bodyPr/>
        <a:lstStyle/>
        <a:p>
          <a:endParaRPr lang="en-US"/>
        </a:p>
      </dgm:t>
    </dgm:pt>
    <dgm:pt modelId="{55EBF5D1-0ED9-4892-A490-7AD683DA6735}" type="sibTrans" cxnId="{4B374A69-C6B5-4226-BBBF-6A9C5F62BB3E}">
      <dgm:prSet/>
      <dgm:spPr/>
      <dgm:t>
        <a:bodyPr/>
        <a:lstStyle/>
        <a:p>
          <a:endParaRPr lang="en-US"/>
        </a:p>
      </dgm:t>
    </dgm:pt>
    <dgm:pt modelId="{84D6A3EB-9F90-4A18-84B0-96F567C5D27A}" type="pres">
      <dgm:prSet presAssocID="{D55938C2-DA07-4BB8-BBEF-7D2BDDC22718}" presName="root" presStyleCnt="0">
        <dgm:presLayoutVars>
          <dgm:dir/>
          <dgm:resizeHandles val="exact"/>
        </dgm:presLayoutVars>
      </dgm:prSet>
      <dgm:spPr/>
    </dgm:pt>
    <dgm:pt modelId="{98CC5644-4493-41B0-AF2B-F2A79D3381EB}" type="pres">
      <dgm:prSet presAssocID="{15D2B04B-A193-4373-B28D-B5A79098DD7B}" presName="compNode" presStyleCnt="0"/>
      <dgm:spPr/>
    </dgm:pt>
    <dgm:pt modelId="{6E10AD00-220C-42E8-9A80-4B77940EB2DD}" type="pres">
      <dgm:prSet presAssocID="{15D2B04B-A193-4373-B28D-B5A79098DD7B}" presName="bgRect" presStyleLbl="bgShp" presStyleIdx="0" presStyleCnt="4" custScaleY="130292"/>
      <dgm:spPr/>
    </dgm:pt>
    <dgm:pt modelId="{1159FC4C-E614-4B0B-BC5A-E32B86FAA517}" type="pres">
      <dgm:prSet presAssocID="{15D2B04B-A193-4373-B28D-B5A79098DD7B}" presName="iconRect" presStyleLbl="node1" presStyleIdx="0" presStyleCnt="4"/>
      <dgm:spPr>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lippery"/>
        </a:ext>
      </dgm:extLst>
    </dgm:pt>
    <dgm:pt modelId="{89A1F16D-ABCC-4471-B296-9238FE974938}" type="pres">
      <dgm:prSet presAssocID="{15D2B04B-A193-4373-B28D-B5A79098DD7B}" presName="spaceRect" presStyleCnt="0"/>
      <dgm:spPr/>
    </dgm:pt>
    <dgm:pt modelId="{CE2C3F2F-04FA-4F1D-AC74-4205AB435657}" type="pres">
      <dgm:prSet presAssocID="{15D2B04B-A193-4373-B28D-B5A79098DD7B}" presName="parTx" presStyleLbl="revTx" presStyleIdx="0" presStyleCnt="7">
        <dgm:presLayoutVars>
          <dgm:chMax val="0"/>
          <dgm:chPref val="0"/>
        </dgm:presLayoutVars>
      </dgm:prSet>
      <dgm:spPr/>
    </dgm:pt>
    <dgm:pt modelId="{3F94771E-D6EE-4F9E-9F02-FE7EAF814BD7}" type="pres">
      <dgm:prSet presAssocID="{15D2B04B-A193-4373-B28D-B5A79098DD7B}" presName="desTx" presStyleLbl="revTx" presStyleIdx="1" presStyleCnt="7">
        <dgm:presLayoutVars/>
      </dgm:prSet>
      <dgm:spPr/>
    </dgm:pt>
    <dgm:pt modelId="{8D857074-BF69-40F3-BF54-C3F09689FF23}" type="pres">
      <dgm:prSet presAssocID="{44EC32B8-8988-4514-BCD6-2B5C6951FA0B}" presName="sibTrans" presStyleCnt="0"/>
      <dgm:spPr/>
    </dgm:pt>
    <dgm:pt modelId="{83BEC093-D2CD-4C9A-BA08-E5A7340C939A}" type="pres">
      <dgm:prSet presAssocID="{CD7FC8D7-B0AE-4E71-834F-44B4B904DFC8}" presName="compNode" presStyleCnt="0"/>
      <dgm:spPr/>
    </dgm:pt>
    <dgm:pt modelId="{111A9F67-082E-4A3B-9CE6-39CDBA097C71}" type="pres">
      <dgm:prSet presAssocID="{CD7FC8D7-B0AE-4E71-834F-44B4B904DFC8}" presName="bgRect" presStyleLbl="bgShp" presStyleIdx="1" presStyleCnt="4" custScaleY="136622"/>
      <dgm:spPr/>
    </dgm:pt>
    <dgm:pt modelId="{245BF0C4-E192-4616-A56A-EA196634EB06}" type="pres">
      <dgm:prSet presAssocID="{CD7FC8D7-B0AE-4E71-834F-44B4B904DFC8}" presName="iconRect" presStyleLbl="node1" presStyleIdx="1" presStyleCnt="4"/>
      <dgm:spPr>
        <a:blipFill>
          <a:blip xmlns:r="http://schemas.openxmlformats.org/officeDocument/2006/relationships" r:embed="rId3">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keleton"/>
        </a:ext>
      </dgm:extLst>
    </dgm:pt>
    <dgm:pt modelId="{5EE441D9-4661-451E-89B1-DE857601CA8C}" type="pres">
      <dgm:prSet presAssocID="{CD7FC8D7-B0AE-4E71-834F-44B4B904DFC8}" presName="spaceRect" presStyleCnt="0"/>
      <dgm:spPr/>
    </dgm:pt>
    <dgm:pt modelId="{0B8F36D0-B2A5-41E8-B5B6-89FF545B86B5}" type="pres">
      <dgm:prSet presAssocID="{CD7FC8D7-B0AE-4E71-834F-44B4B904DFC8}" presName="parTx" presStyleLbl="revTx" presStyleIdx="2" presStyleCnt="7">
        <dgm:presLayoutVars>
          <dgm:chMax val="0"/>
          <dgm:chPref val="0"/>
        </dgm:presLayoutVars>
      </dgm:prSet>
      <dgm:spPr/>
    </dgm:pt>
    <dgm:pt modelId="{29D05B02-9FC1-4081-8C1B-FC5B5063E725}" type="pres">
      <dgm:prSet presAssocID="{CD7FC8D7-B0AE-4E71-834F-44B4B904DFC8}" presName="desTx" presStyleLbl="revTx" presStyleIdx="3" presStyleCnt="7">
        <dgm:presLayoutVars/>
      </dgm:prSet>
      <dgm:spPr/>
    </dgm:pt>
    <dgm:pt modelId="{70D8F3F3-AC00-48C6-8709-A1D4896415C3}" type="pres">
      <dgm:prSet presAssocID="{A3E32005-9F7B-4D7A-922A-9259F5A2A44B}" presName="sibTrans" presStyleCnt="0"/>
      <dgm:spPr/>
    </dgm:pt>
    <dgm:pt modelId="{F7474553-131E-4D91-B997-2590551593F2}" type="pres">
      <dgm:prSet presAssocID="{B3CDCAB2-1CAB-4D0B-A37C-37872E888EAC}" presName="compNode" presStyleCnt="0"/>
      <dgm:spPr/>
    </dgm:pt>
    <dgm:pt modelId="{F600BE6F-A3D9-4345-A8FC-2494A05A90FE}" type="pres">
      <dgm:prSet presAssocID="{B3CDCAB2-1CAB-4D0B-A37C-37872E888EAC}" presName="bgRect" presStyleLbl="bgShp" presStyleIdx="2" presStyleCnt="4" custScaleY="140169"/>
      <dgm:spPr/>
    </dgm:pt>
    <dgm:pt modelId="{E5A4299A-6DB9-4410-9AE8-D2A1BD06DAF9}" type="pres">
      <dgm:prSet presAssocID="{B3CDCAB2-1CAB-4D0B-A37C-37872E888EAC}" presName="iconRect" presStyleLbl="node1" presStyleIdx="2" presStyleCnt="4"/>
      <dgm:spPr>
        <a:blipFill>
          <a:blip xmlns:r="http://schemas.openxmlformats.org/officeDocument/2006/relationships" r:embed="rId5">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DAC03D19-6782-4046-9037-EF0EF750FE5D}" type="pres">
      <dgm:prSet presAssocID="{B3CDCAB2-1CAB-4D0B-A37C-37872E888EAC}" presName="spaceRect" presStyleCnt="0"/>
      <dgm:spPr/>
    </dgm:pt>
    <dgm:pt modelId="{9F7F2127-E152-4142-89EF-8F0D3BD64530}" type="pres">
      <dgm:prSet presAssocID="{B3CDCAB2-1CAB-4D0B-A37C-37872E888EAC}" presName="parTx" presStyleLbl="revTx" presStyleIdx="4" presStyleCnt="7">
        <dgm:presLayoutVars>
          <dgm:chMax val="0"/>
          <dgm:chPref val="0"/>
        </dgm:presLayoutVars>
      </dgm:prSet>
      <dgm:spPr/>
    </dgm:pt>
    <dgm:pt modelId="{EE73BC85-80FF-4F4E-8986-B5682A0A51C3}" type="pres">
      <dgm:prSet presAssocID="{7713563E-DF2E-452E-8119-9B575E524084}" presName="sibTrans" presStyleCnt="0"/>
      <dgm:spPr/>
    </dgm:pt>
    <dgm:pt modelId="{040126C7-AC9F-45F0-96D1-0069F5CCF1F8}" type="pres">
      <dgm:prSet presAssocID="{9F4D80F8-CE47-4E92-B596-F98CA03D79EB}" presName="compNode" presStyleCnt="0"/>
      <dgm:spPr/>
    </dgm:pt>
    <dgm:pt modelId="{0958FA6E-237F-482B-9FF4-96B649631041}" type="pres">
      <dgm:prSet presAssocID="{9F4D80F8-CE47-4E92-B596-F98CA03D79EB}" presName="bgRect" presStyleLbl="bgShp" presStyleIdx="3" presStyleCnt="4" custScaleY="124687"/>
      <dgm:spPr/>
    </dgm:pt>
    <dgm:pt modelId="{2E5DC776-DBED-43F7-8BD8-EC901F7C0768}" type="pres">
      <dgm:prSet presAssocID="{9F4D80F8-CE47-4E92-B596-F98CA03D79EB}" presName="iconRect" presStyleLbl="node1" presStyleIdx="3" presStyleCnt="4"/>
      <dgm:spPr>
        <a:blipFill>
          <a:blip xmlns:r="http://schemas.openxmlformats.org/officeDocument/2006/relationships" r:embed="rId7">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rritant"/>
        </a:ext>
      </dgm:extLst>
    </dgm:pt>
    <dgm:pt modelId="{1768414F-3137-4DB2-9383-AE4CC17F4A8C}" type="pres">
      <dgm:prSet presAssocID="{9F4D80F8-CE47-4E92-B596-F98CA03D79EB}" presName="spaceRect" presStyleCnt="0"/>
      <dgm:spPr/>
    </dgm:pt>
    <dgm:pt modelId="{1661ECA7-30CE-4B99-B904-6EC158A3BFC1}" type="pres">
      <dgm:prSet presAssocID="{9F4D80F8-CE47-4E92-B596-F98CA03D79EB}" presName="parTx" presStyleLbl="revTx" presStyleIdx="5" presStyleCnt="7">
        <dgm:presLayoutVars>
          <dgm:chMax val="0"/>
          <dgm:chPref val="0"/>
        </dgm:presLayoutVars>
      </dgm:prSet>
      <dgm:spPr/>
    </dgm:pt>
    <dgm:pt modelId="{02C61B5A-311B-4953-A282-BA3A4CA3E992}" type="pres">
      <dgm:prSet presAssocID="{9F4D80F8-CE47-4E92-B596-F98CA03D79EB}" presName="desTx" presStyleLbl="revTx" presStyleIdx="6" presStyleCnt="7">
        <dgm:presLayoutVars/>
      </dgm:prSet>
      <dgm:spPr/>
    </dgm:pt>
  </dgm:ptLst>
  <dgm:cxnLst>
    <dgm:cxn modelId="{9F648B01-DE26-420D-A935-156C95ED75FA}" type="presOf" srcId="{9F4D80F8-CE47-4E92-B596-F98CA03D79EB}" destId="{1661ECA7-30CE-4B99-B904-6EC158A3BFC1}" srcOrd="0" destOrd="0" presId="urn:microsoft.com/office/officeart/2018/2/layout/IconVerticalSolidList"/>
    <dgm:cxn modelId="{1F4A2E05-7202-4C26-982B-AB76CB6C3FC1}" type="presOf" srcId="{CD7FC8D7-B0AE-4E71-834F-44B4B904DFC8}" destId="{0B8F36D0-B2A5-41E8-B5B6-89FF545B86B5}" srcOrd="0" destOrd="0" presId="urn:microsoft.com/office/officeart/2018/2/layout/IconVerticalSolidList"/>
    <dgm:cxn modelId="{094F3A23-F4B2-4C46-A44F-1AAA7CC2E96C}" srcId="{15D2B04B-A193-4373-B28D-B5A79098DD7B}" destId="{2BE4FA63-272F-400F-ABE3-12FA8D4D1140}" srcOrd="0" destOrd="0" parTransId="{41417760-DE41-4C2E-B6BC-8A1F78A92B50}" sibTransId="{DFAD36B8-573E-433F-8BB4-AD001C89F9A8}"/>
    <dgm:cxn modelId="{09CE8929-C47E-4333-B090-0D6880510DE7}" type="presOf" srcId="{1619DAFC-59B7-41A1-AAFE-2760AD57B743}" destId="{29D05B02-9FC1-4081-8C1B-FC5B5063E725}" srcOrd="0" destOrd="1" presId="urn:microsoft.com/office/officeart/2018/2/layout/IconVerticalSolidList"/>
    <dgm:cxn modelId="{EBF85531-1D8B-4F6D-A369-CD7378F4868E}" type="presOf" srcId="{5A7014A5-53C8-4E2D-826D-B9D3B8CE6571}" destId="{29D05B02-9FC1-4081-8C1B-FC5B5063E725}" srcOrd="0" destOrd="0" presId="urn:microsoft.com/office/officeart/2018/2/layout/IconVerticalSolidList"/>
    <dgm:cxn modelId="{B774095C-5B63-44C7-8EE6-F41BEDE3A407}" srcId="{CD7FC8D7-B0AE-4E71-834F-44B4B904DFC8}" destId="{5A7014A5-53C8-4E2D-826D-B9D3B8CE6571}" srcOrd="0" destOrd="0" parTransId="{81B2D81D-6999-4B94-8F60-8E7710FBF373}" sibTransId="{45DB3CF9-95E1-497C-BE47-36C9A98FF1E0}"/>
    <dgm:cxn modelId="{4B374A69-C6B5-4226-BBBF-6A9C5F62BB3E}" srcId="{9F4D80F8-CE47-4E92-B596-F98CA03D79EB}" destId="{BDC51B3D-36CC-4405-82C2-CAA386682A70}" srcOrd="1" destOrd="0" parTransId="{19C4CEB1-9011-4521-A73A-ED4DC8A0F745}" sibTransId="{55EBF5D1-0ED9-4892-A490-7AD683DA6735}"/>
    <dgm:cxn modelId="{FEC1C255-EC02-43D8-A3CE-BB97C0CBC718}" srcId="{15D2B04B-A193-4373-B28D-B5A79098DD7B}" destId="{D1305780-ECEF-4227-B3AF-21353ACC0168}" srcOrd="1" destOrd="0" parTransId="{953307CC-3D29-40B1-A32F-57D60FA47D40}" sibTransId="{1183CF16-1587-4670-9C38-E30AD34A5477}"/>
    <dgm:cxn modelId="{7C18B25A-AD27-40B5-AF05-4AED82896FDE}" type="presOf" srcId="{BDC51B3D-36CC-4405-82C2-CAA386682A70}" destId="{02C61B5A-311B-4953-A282-BA3A4CA3E992}" srcOrd="0" destOrd="1" presId="urn:microsoft.com/office/officeart/2018/2/layout/IconVerticalSolidList"/>
    <dgm:cxn modelId="{0BED517D-B7CF-4255-89B2-7E1C2375D820}" type="presOf" srcId="{15D2B04B-A193-4373-B28D-B5A79098DD7B}" destId="{CE2C3F2F-04FA-4F1D-AC74-4205AB435657}" srcOrd="0" destOrd="0" presId="urn:microsoft.com/office/officeart/2018/2/layout/IconVerticalSolidList"/>
    <dgm:cxn modelId="{BA28DF7D-0C25-464E-A554-436BF9062C53}" srcId="{D55938C2-DA07-4BB8-BBEF-7D2BDDC22718}" destId="{15D2B04B-A193-4373-B28D-B5A79098DD7B}" srcOrd="0" destOrd="0" parTransId="{2BD16B4F-F437-4B03-A9AB-CDFEFD672C4D}" sibTransId="{44EC32B8-8988-4514-BCD6-2B5C6951FA0B}"/>
    <dgm:cxn modelId="{FB92AB7F-AE07-4F47-BA93-520E3530B563}" srcId="{D55938C2-DA07-4BB8-BBEF-7D2BDDC22718}" destId="{9F4D80F8-CE47-4E92-B596-F98CA03D79EB}" srcOrd="3" destOrd="0" parTransId="{05B7E8E9-7F80-4BB6-A8B4-CA7A63D355A8}" sibTransId="{9941E737-811E-451A-B7E0-DD540A2A46DD}"/>
    <dgm:cxn modelId="{2AF7698A-8E0A-4CBC-9B13-728F9A5D10DF}" type="presOf" srcId="{D55938C2-DA07-4BB8-BBEF-7D2BDDC22718}" destId="{84D6A3EB-9F90-4A18-84B0-96F567C5D27A}" srcOrd="0" destOrd="0" presId="urn:microsoft.com/office/officeart/2018/2/layout/IconVerticalSolidList"/>
    <dgm:cxn modelId="{BF10A799-A79D-4141-AB89-80B09997B03C}" type="presOf" srcId="{F8B15CA3-5629-4892-8E3E-408779962634}" destId="{02C61B5A-311B-4953-A282-BA3A4CA3E992}" srcOrd="0" destOrd="0" presId="urn:microsoft.com/office/officeart/2018/2/layout/IconVerticalSolidList"/>
    <dgm:cxn modelId="{E1A6BEA2-D37D-4C0D-B68C-B87DCEC68CA9}" srcId="{D55938C2-DA07-4BB8-BBEF-7D2BDDC22718}" destId="{B3CDCAB2-1CAB-4D0B-A37C-37872E888EAC}" srcOrd="2" destOrd="0" parTransId="{77E98586-DC09-4D75-8A7D-EDCE6DAE9F0B}" sibTransId="{7713563E-DF2E-452E-8119-9B575E524084}"/>
    <dgm:cxn modelId="{98FC42AC-759F-429A-A634-9FD2E946E425}" srcId="{D55938C2-DA07-4BB8-BBEF-7D2BDDC22718}" destId="{CD7FC8D7-B0AE-4E71-834F-44B4B904DFC8}" srcOrd="1" destOrd="0" parTransId="{4FAE2EC7-E197-42AA-A04F-3D1CA25A895B}" sibTransId="{A3E32005-9F7B-4D7A-922A-9259F5A2A44B}"/>
    <dgm:cxn modelId="{606E62AD-F563-4EF4-8DF4-FB3AC36AD154}" srcId="{9F4D80F8-CE47-4E92-B596-F98CA03D79EB}" destId="{F8B15CA3-5629-4892-8E3E-408779962634}" srcOrd="0" destOrd="0" parTransId="{4996050C-7423-4277-9343-BBB5D9554967}" sibTransId="{14B67C03-5ECA-415D-BC9F-C039FFE56207}"/>
    <dgm:cxn modelId="{693D0DB6-A0BD-448E-BFFC-E0FEA6CE4F63}" type="presOf" srcId="{B3CDCAB2-1CAB-4D0B-A37C-37872E888EAC}" destId="{9F7F2127-E152-4142-89EF-8F0D3BD64530}" srcOrd="0" destOrd="0" presId="urn:microsoft.com/office/officeart/2018/2/layout/IconVerticalSolidList"/>
    <dgm:cxn modelId="{13CC2CDD-ABD2-4735-A39B-849690213B60}" srcId="{CD7FC8D7-B0AE-4E71-834F-44B4B904DFC8}" destId="{1619DAFC-59B7-41A1-AAFE-2760AD57B743}" srcOrd="1" destOrd="0" parTransId="{FD440088-5F47-43BE-95DA-F88C6091E430}" sibTransId="{ED357BF3-2DD8-4002-A1F6-F78D99C9EAC9}"/>
    <dgm:cxn modelId="{EC7B0FE4-408D-4962-BFCB-193A9203888F}" type="presOf" srcId="{2BE4FA63-272F-400F-ABE3-12FA8D4D1140}" destId="{3F94771E-D6EE-4F9E-9F02-FE7EAF814BD7}" srcOrd="0" destOrd="0" presId="urn:microsoft.com/office/officeart/2018/2/layout/IconVerticalSolidList"/>
    <dgm:cxn modelId="{1BE539E8-95DD-4472-AB61-9130CB9C59C1}" type="presOf" srcId="{D1305780-ECEF-4227-B3AF-21353ACC0168}" destId="{3F94771E-D6EE-4F9E-9F02-FE7EAF814BD7}" srcOrd="0" destOrd="1" presId="urn:microsoft.com/office/officeart/2018/2/layout/IconVerticalSolidList"/>
    <dgm:cxn modelId="{8029D40D-FA65-40AB-814D-02B8296CC3E3}" type="presParOf" srcId="{84D6A3EB-9F90-4A18-84B0-96F567C5D27A}" destId="{98CC5644-4493-41B0-AF2B-F2A79D3381EB}" srcOrd="0" destOrd="0" presId="urn:microsoft.com/office/officeart/2018/2/layout/IconVerticalSolidList"/>
    <dgm:cxn modelId="{A4A7E705-AD9E-48C5-9C92-9AC8FBE86086}" type="presParOf" srcId="{98CC5644-4493-41B0-AF2B-F2A79D3381EB}" destId="{6E10AD00-220C-42E8-9A80-4B77940EB2DD}" srcOrd="0" destOrd="0" presId="urn:microsoft.com/office/officeart/2018/2/layout/IconVerticalSolidList"/>
    <dgm:cxn modelId="{433B7DD5-0187-4198-9730-14007610168F}" type="presParOf" srcId="{98CC5644-4493-41B0-AF2B-F2A79D3381EB}" destId="{1159FC4C-E614-4B0B-BC5A-E32B86FAA517}" srcOrd="1" destOrd="0" presId="urn:microsoft.com/office/officeart/2018/2/layout/IconVerticalSolidList"/>
    <dgm:cxn modelId="{8D802E7F-FFEF-4E01-8B91-925D020D36FE}" type="presParOf" srcId="{98CC5644-4493-41B0-AF2B-F2A79D3381EB}" destId="{89A1F16D-ABCC-4471-B296-9238FE974938}" srcOrd="2" destOrd="0" presId="urn:microsoft.com/office/officeart/2018/2/layout/IconVerticalSolidList"/>
    <dgm:cxn modelId="{E9077690-D316-4CCE-8969-C7063C9A5435}" type="presParOf" srcId="{98CC5644-4493-41B0-AF2B-F2A79D3381EB}" destId="{CE2C3F2F-04FA-4F1D-AC74-4205AB435657}" srcOrd="3" destOrd="0" presId="urn:microsoft.com/office/officeart/2018/2/layout/IconVerticalSolidList"/>
    <dgm:cxn modelId="{6A45096D-9AF3-4359-94F2-A5260B69D5D1}" type="presParOf" srcId="{98CC5644-4493-41B0-AF2B-F2A79D3381EB}" destId="{3F94771E-D6EE-4F9E-9F02-FE7EAF814BD7}" srcOrd="4" destOrd="0" presId="urn:microsoft.com/office/officeart/2018/2/layout/IconVerticalSolidList"/>
    <dgm:cxn modelId="{664506FF-EA51-4DB1-B2AC-2F03FBB5B1DC}" type="presParOf" srcId="{84D6A3EB-9F90-4A18-84B0-96F567C5D27A}" destId="{8D857074-BF69-40F3-BF54-C3F09689FF23}" srcOrd="1" destOrd="0" presId="urn:microsoft.com/office/officeart/2018/2/layout/IconVerticalSolidList"/>
    <dgm:cxn modelId="{479B5704-09A8-42FE-9850-0D7DC2BAAF28}" type="presParOf" srcId="{84D6A3EB-9F90-4A18-84B0-96F567C5D27A}" destId="{83BEC093-D2CD-4C9A-BA08-E5A7340C939A}" srcOrd="2" destOrd="0" presId="urn:microsoft.com/office/officeart/2018/2/layout/IconVerticalSolidList"/>
    <dgm:cxn modelId="{81870410-EFAE-403A-8721-272032BC5353}" type="presParOf" srcId="{83BEC093-D2CD-4C9A-BA08-E5A7340C939A}" destId="{111A9F67-082E-4A3B-9CE6-39CDBA097C71}" srcOrd="0" destOrd="0" presId="urn:microsoft.com/office/officeart/2018/2/layout/IconVerticalSolidList"/>
    <dgm:cxn modelId="{5582DA9F-9E62-4065-88E7-70C27D5089DC}" type="presParOf" srcId="{83BEC093-D2CD-4C9A-BA08-E5A7340C939A}" destId="{245BF0C4-E192-4616-A56A-EA196634EB06}" srcOrd="1" destOrd="0" presId="urn:microsoft.com/office/officeart/2018/2/layout/IconVerticalSolidList"/>
    <dgm:cxn modelId="{ED5E9E91-632F-418E-BC9D-E07CF91014C0}" type="presParOf" srcId="{83BEC093-D2CD-4C9A-BA08-E5A7340C939A}" destId="{5EE441D9-4661-451E-89B1-DE857601CA8C}" srcOrd="2" destOrd="0" presId="urn:microsoft.com/office/officeart/2018/2/layout/IconVerticalSolidList"/>
    <dgm:cxn modelId="{B9BF7B3D-D991-44D7-B8AA-1634D510CC9D}" type="presParOf" srcId="{83BEC093-D2CD-4C9A-BA08-E5A7340C939A}" destId="{0B8F36D0-B2A5-41E8-B5B6-89FF545B86B5}" srcOrd="3" destOrd="0" presId="urn:microsoft.com/office/officeart/2018/2/layout/IconVerticalSolidList"/>
    <dgm:cxn modelId="{72C8CEC9-64B0-4128-B5B3-B47B55849BC9}" type="presParOf" srcId="{83BEC093-D2CD-4C9A-BA08-E5A7340C939A}" destId="{29D05B02-9FC1-4081-8C1B-FC5B5063E725}" srcOrd="4" destOrd="0" presId="urn:microsoft.com/office/officeart/2018/2/layout/IconVerticalSolidList"/>
    <dgm:cxn modelId="{BE55BAB4-C70F-4F6A-8313-9EC42EDE45A7}" type="presParOf" srcId="{84D6A3EB-9F90-4A18-84B0-96F567C5D27A}" destId="{70D8F3F3-AC00-48C6-8709-A1D4896415C3}" srcOrd="3" destOrd="0" presId="urn:microsoft.com/office/officeart/2018/2/layout/IconVerticalSolidList"/>
    <dgm:cxn modelId="{6BA6F2CA-B285-4025-8826-D66AFAA13B9F}" type="presParOf" srcId="{84D6A3EB-9F90-4A18-84B0-96F567C5D27A}" destId="{F7474553-131E-4D91-B997-2590551593F2}" srcOrd="4" destOrd="0" presId="urn:microsoft.com/office/officeart/2018/2/layout/IconVerticalSolidList"/>
    <dgm:cxn modelId="{44FC4CED-8790-4BEC-BB1E-A24F64E7C0F0}" type="presParOf" srcId="{F7474553-131E-4D91-B997-2590551593F2}" destId="{F600BE6F-A3D9-4345-A8FC-2494A05A90FE}" srcOrd="0" destOrd="0" presId="urn:microsoft.com/office/officeart/2018/2/layout/IconVerticalSolidList"/>
    <dgm:cxn modelId="{A14EE261-3A94-4A07-880C-4B415FC677AF}" type="presParOf" srcId="{F7474553-131E-4D91-B997-2590551593F2}" destId="{E5A4299A-6DB9-4410-9AE8-D2A1BD06DAF9}" srcOrd="1" destOrd="0" presId="urn:microsoft.com/office/officeart/2018/2/layout/IconVerticalSolidList"/>
    <dgm:cxn modelId="{2B500C06-9ACB-42A2-9764-5EF731C37C76}" type="presParOf" srcId="{F7474553-131E-4D91-B997-2590551593F2}" destId="{DAC03D19-6782-4046-9037-EF0EF750FE5D}" srcOrd="2" destOrd="0" presId="urn:microsoft.com/office/officeart/2018/2/layout/IconVerticalSolidList"/>
    <dgm:cxn modelId="{B1F4A030-84AB-4EC1-98DD-F5BCC4D0EC17}" type="presParOf" srcId="{F7474553-131E-4D91-B997-2590551593F2}" destId="{9F7F2127-E152-4142-89EF-8F0D3BD64530}" srcOrd="3" destOrd="0" presId="urn:microsoft.com/office/officeart/2018/2/layout/IconVerticalSolidList"/>
    <dgm:cxn modelId="{CB4B69B7-956A-4E46-BCD3-D94CFD992F49}" type="presParOf" srcId="{84D6A3EB-9F90-4A18-84B0-96F567C5D27A}" destId="{EE73BC85-80FF-4F4E-8986-B5682A0A51C3}" srcOrd="5" destOrd="0" presId="urn:microsoft.com/office/officeart/2018/2/layout/IconVerticalSolidList"/>
    <dgm:cxn modelId="{79A8396A-9CBA-4C8B-B7A8-ACC1A6181356}" type="presParOf" srcId="{84D6A3EB-9F90-4A18-84B0-96F567C5D27A}" destId="{040126C7-AC9F-45F0-96D1-0069F5CCF1F8}" srcOrd="6" destOrd="0" presId="urn:microsoft.com/office/officeart/2018/2/layout/IconVerticalSolidList"/>
    <dgm:cxn modelId="{156F63B8-8B46-4408-A058-DC3159A7E5A3}" type="presParOf" srcId="{040126C7-AC9F-45F0-96D1-0069F5CCF1F8}" destId="{0958FA6E-237F-482B-9FF4-96B649631041}" srcOrd="0" destOrd="0" presId="urn:microsoft.com/office/officeart/2018/2/layout/IconVerticalSolidList"/>
    <dgm:cxn modelId="{752ECABD-5298-4902-8589-960F1A3E47D0}" type="presParOf" srcId="{040126C7-AC9F-45F0-96D1-0069F5CCF1F8}" destId="{2E5DC776-DBED-43F7-8BD8-EC901F7C0768}" srcOrd="1" destOrd="0" presId="urn:microsoft.com/office/officeart/2018/2/layout/IconVerticalSolidList"/>
    <dgm:cxn modelId="{47336886-9500-480A-B0B3-6592AFDA7F0D}" type="presParOf" srcId="{040126C7-AC9F-45F0-96D1-0069F5CCF1F8}" destId="{1768414F-3137-4DB2-9383-AE4CC17F4A8C}" srcOrd="2" destOrd="0" presId="urn:microsoft.com/office/officeart/2018/2/layout/IconVerticalSolidList"/>
    <dgm:cxn modelId="{CB1A14E5-4AF6-4CFE-8ACF-B4098D364617}" type="presParOf" srcId="{040126C7-AC9F-45F0-96D1-0069F5CCF1F8}" destId="{1661ECA7-30CE-4B99-B904-6EC158A3BFC1}" srcOrd="3" destOrd="0" presId="urn:microsoft.com/office/officeart/2018/2/layout/IconVerticalSolidList"/>
    <dgm:cxn modelId="{B83B979D-FA88-409A-A156-CCDC720327BF}" type="presParOf" srcId="{040126C7-AC9F-45F0-96D1-0069F5CCF1F8}" destId="{02C61B5A-311B-4953-A282-BA3A4CA3E99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40F329D-5902-49B5-A154-F1DF8362B70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968F586-3214-47C7-A8A2-6F204F47D95F}">
      <dgm:prSet/>
      <dgm:spPr/>
      <dgm:t>
        <a:bodyPr anchor="ctr"/>
        <a:lstStyle/>
        <a:p>
          <a:pPr>
            <a:lnSpc>
              <a:spcPct val="100000"/>
            </a:lnSpc>
          </a:pPr>
          <a:r>
            <a:rPr lang="en-US" dirty="0"/>
            <a:t>Obligation applies to </a:t>
          </a:r>
          <a:r>
            <a:rPr lang="en-US" b="1" u="sng" dirty="0"/>
            <a:t>BDs and RRs</a:t>
          </a:r>
          <a:endParaRPr lang="en-US" dirty="0"/>
        </a:p>
      </dgm:t>
    </dgm:pt>
    <dgm:pt modelId="{6C0305CF-6BBC-4429-A1FE-B12F625D6A62}" type="parTrans" cxnId="{C0B0464A-73C1-41D7-BC62-FB5407B3C921}">
      <dgm:prSet/>
      <dgm:spPr/>
      <dgm:t>
        <a:bodyPr/>
        <a:lstStyle/>
        <a:p>
          <a:endParaRPr lang="en-US"/>
        </a:p>
      </dgm:t>
    </dgm:pt>
    <dgm:pt modelId="{CD34346D-52AE-43FA-A0BF-187BE6289583}" type="sibTrans" cxnId="{C0B0464A-73C1-41D7-BC62-FB5407B3C921}">
      <dgm:prSet/>
      <dgm:spPr/>
      <dgm:t>
        <a:bodyPr/>
        <a:lstStyle/>
        <a:p>
          <a:endParaRPr lang="en-US"/>
        </a:p>
      </dgm:t>
    </dgm:pt>
    <dgm:pt modelId="{53670E60-8C8F-4B9B-A7D4-3BC650C38CFF}">
      <dgm:prSet/>
      <dgm:spPr/>
      <dgm:t>
        <a:bodyPr/>
        <a:lstStyle/>
        <a:p>
          <a:pPr>
            <a:lnSpc>
              <a:spcPct val="100000"/>
            </a:lnSpc>
          </a:pPr>
          <a:r>
            <a:rPr lang="en-US" dirty="0"/>
            <a:t>Must exercise “reasonable diligence, care, and skill” to have a reasonable basis to believe:</a:t>
          </a:r>
        </a:p>
      </dgm:t>
    </dgm:pt>
    <dgm:pt modelId="{441F3525-B792-40FF-9F50-94470A3E6E3B}" type="parTrans" cxnId="{1275277A-D997-4B38-A93A-0BF0FBB3DBF2}">
      <dgm:prSet/>
      <dgm:spPr/>
      <dgm:t>
        <a:bodyPr/>
        <a:lstStyle/>
        <a:p>
          <a:endParaRPr lang="en-US"/>
        </a:p>
      </dgm:t>
    </dgm:pt>
    <dgm:pt modelId="{065A65DB-A66B-4782-BAAB-E80D8076C024}" type="sibTrans" cxnId="{1275277A-D997-4B38-A93A-0BF0FBB3DBF2}">
      <dgm:prSet/>
      <dgm:spPr/>
      <dgm:t>
        <a:bodyPr/>
        <a:lstStyle/>
        <a:p>
          <a:endParaRPr lang="en-US"/>
        </a:p>
      </dgm:t>
    </dgm:pt>
    <dgm:pt modelId="{DC04E393-B785-419B-B814-FA86F2BFC708}">
      <dgm:prSet/>
      <dgm:spPr/>
      <dgm:t>
        <a:bodyPr/>
        <a:lstStyle/>
        <a:p>
          <a:pPr>
            <a:lnSpc>
              <a:spcPct val="100000"/>
            </a:lnSpc>
          </a:pPr>
          <a:r>
            <a:rPr lang="en-US" dirty="0"/>
            <a:t>The recommendation is in the </a:t>
          </a:r>
          <a:r>
            <a:rPr lang="en-US" i="1" dirty="0"/>
            <a:t>best interest of at least some retail customers</a:t>
          </a:r>
          <a:r>
            <a:rPr lang="en-US" dirty="0"/>
            <a:t>;</a:t>
          </a:r>
        </a:p>
      </dgm:t>
    </dgm:pt>
    <dgm:pt modelId="{052DA3DF-95FE-4968-B7F3-EBDA1B46946F}" type="parTrans" cxnId="{7C0EAEF1-65CB-4225-A225-30649C74E6B1}">
      <dgm:prSet/>
      <dgm:spPr/>
      <dgm:t>
        <a:bodyPr/>
        <a:lstStyle/>
        <a:p>
          <a:endParaRPr lang="en-US"/>
        </a:p>
      </dgm:t>
    </dgm:pt>
    <dgm:pt modelId="{4322E750-D2FB-4BF2-8279-22F27A3E844B}" type="sibTrans" cxnId="{7C0EAEF1-65CB-4225-A225-30649C74E6B1}">
      <dgm:prSet/>
      <dgm:spPr/>
      <dgm:t>
        <a:bodyPr/>
        <a:lstStyle/>
        <a:p>
          <a:endParaRPr lang="en-US"/>
        </a:p>
      </dgm:t>
    </dgm:pt>
    <dgm:pt modelId="{16569B74-3C4D-44F5-AC6A-C4F454FE9930}">
      <dgm:prSet/>
      <dgm:spPr/>
      <dgm:t>
        <a:bodyPr/>
        <a:lstStyle/>
        <a:p>
          <a:pPr>
            <a:lnSpc>
              <a:spcPct val="100000"/>
            </a:lnSpc>
          </a:pPr>
          <a:r>
            <a:rPr lang="en-US" dirty="0"/>
            <a:t>The recommendation is in the </a:t>
          </a:r>
          <a:r>
            <a:rPr lang="en-US" i="1" dirty="0"/>
            <a:t>best interest of a particular retail customer</a:t>
          </a:r>
          <a:r>
            <a:rPr lang="en-US" dirty="0"/>
            <a:t> based on his/her investment profile (must take cost into account as </a:t>
          </a:r>
          <a:r>
            <a:rPr lang="en-US" u="sng" dirty="0"/>
            <a:t>a</a:t>
          </a:r>
          <a:r>
            <a:rPr lang="en-US" dirty="0"/>
            <a:t> factor);</a:t>
          </a:r>
        </a:p>
      </dgm:t>
    </dgm:pt>
    <dgm:pt modelId="{A497C2B3-9171-42C2-A617-D25FA478C9A9}" type="parTrans" cxnId="{166C8CAF-F44B-44C7-8D98-CFCA01F3D957}">
      <dgm:prSet/>
      <dgm:spPr/>
      <dgm:t>
        <a:bodyPr/>
        <a:lstStyle/>
        <a:p>
          <a:endParaRPr lang="en-US"/>
        </a:p>
      </dgm:t>
    </dgm:pt>
    <dgm:pt modelId="{B2E50CF3-3FE7-4B12-AC04-AD0E10A86E11}" type="sibTrans" cxnId="{166C8CAF-F44B-44C7-8D98-CFCA01F3D957}">
      <dgm:prSet/>
      <dgm:spPr/>
      <dgm:t>
        <a:bodyPr/>
        <a:lstStyle/>
        <a:p>
          <a:endParaRPr lang="en-US"/>
        </a:p>
      </dgm:t>
    </dgm:pt>
    <dgm:pt modelId="{88919F04-BFB4-4690-A68B-113C59E0E6B6}">
      <dgm:prSet/>
      <dgm:spPr/>
      <dgm:t>
        <a:bodyPr/>
        <a:lstStyle/>
        <a:p>
          <a:pPr>
            <a:lnSpc>
              <a:spcPct val="100000"/>
            </a:lnSpc>
          </a:pPr>
          <a:r>
            <a:rPr lang="en-US"/>
            <a:t>A </a:t>
          </a:r>
          <a:r>
            <a:rPr lang="en-US" i="1"/>
            <a:t>series of recommendations is not excessive</a:t>
          </a:r>
          <a:r>
            <a:rPr lang="en-US"/>
            <a:t> and is in the customer’s best interest; and</a:t>
          </a:r>
        </a:p>
      </dgm:t>
    </dgm:pt>
    <dgm:pt modelId="{E685AC7E-320A-421C-9671-2A42E7389A49}" type="parTrans" cxnId="{E1D3EE61-3E6D-4D8D-AC69-1FB7282FF470}">
      <dgm:prSet/>
      <dgm:spPr/>
      <dgm:t>
        <a:bodyPr/>
        <a:lstStyle/>
        <a:p>
          <a:endParaRPr lang="en-US"/>
        </a:p>
      </dgm:t>
    </dgm:pt>
    <dgm:pt modelId="{58AEEB56-785A-465B-A152-1E634154DF34}" type="sibTrans" cxnId="{E1D3EE61-3E6D-4D8D-AC69-1FB7282FF470}">
      <dgm:prSet/>
      <dgm:spPr/>
      <dgm:t>
        <a:bodyPr/>
        <a:lstStyle/>
        <a:p>
          <a:endParaRPr lang="en-US"/>
        </a:p>
      </dgm:t>
    </dgm:pt>
    <dgm:pt modelId="{EAD83081-B5F6-4A8E-BC04-D86F2E611A7B}">
      <dgm:prSet/>
      <dgm:spPr/>
      <dgm:t>
        <a:bodyPr/>
        <a:lstStyle/>
        <a:p>
          <a:pPr>
            <a:lnSpc>
              <a:spcPct val="100000"/>
            </a:lnSpc>
          </a:pPr>
          <a:r>
            <a:rPr lang="en-US" b="1" i="1"/>
            <a:t>Overall, the recommendation is in the client’s best interest.</a:t>
          </a:r>
          <a:endParaRPr lang="en-US"/>
        </a:p>
      </dgm:t>
    </dgm:pt>
    <dgm:pt modelId="{FBFCBE9B-3D5D-45CE-8B10-DFB777C47BAE}" type="parTrans" cxnId="{517AD11F-0448-4813-971E-7E53144B8ADD}">
      <dgm:prSet/>
      <dgm:spPr/>
      <dgm:t>
        <a:bodyPr/>
        <a:lstStyle/>
        <a:p>
          <a:endParaRPr lang="en-US"/>
        </a:p>
      </dgm:t>
    </dgm:pt>
    <dgm:pt modelId="{86FDCADD-FF0C-41F4-B5AF-D5186F17439D}" type="sibTrans" cxnId="{517AD11F-0448-4813-971E-7E53144B8ADD}">
      <dgm:prSet/>
      <dgm:spPr/>
      <dgm:t>
        <a:bodyPr/>
        <a:lstStyle/>
        <a:p>
          <a:endParaRPr lang="en-US"/>
        </a:p>
      </dgm:t>
    </dgm:pt>
    <dgm:pt modelId="{86314FEA-2549-4A29-A43D-44E818C6BE9B}" type="pres">
      <dgm:prSet presAssocID="{A40F329D-5902-49B5-A154-F1DF8362B704}" presName="root" presStyleCnt="0">
        <dgm:presLayoutVars>
          <dgm:dir/>
          <dgm:resizeHandles val="exact"/>
        </dgm:presLayoutVars>
      </dgm:prSet>
      <dgm:spPr/>
    </dgm:pt>
    <dgm:pt modelId="{E810CAF2-A6C7-44BD-A3D4-1494451B52B3}" type="pres">
      <dgm:prSet presAssocID="{6968F586-3214-47C7-A8A2-6F204F47D95F}" presName="compNode" presStyleCnt="0"/>
      <dgm:spPr/>
    </dgm:pt>
    <dgm:pt modelId="{B6DF00EF-EE04-4496-A2BB-59809598BC16}" type="pres">
      <dgm:prSet presAssocID="{6968F586-3214-47C7-A8A2-6F204F47D95F}" presName="bgRect" presStyleLbl="bgShp" presStyleIdx="0" presStyleCnt="2" custScaleY="83198"/>
      <dgm:spPr>
        <a:solidFill>
          <a:srgbClr val="5795C9"/>
        </a:solidFill>
      </dgm:spPr>
    </dgm:pt>
    <dgm:pt modelId="{F5451745-8E80-4A7D-B0C9-361F13868511}" type="pres">
      <dgm:prSet presAssocID="{6968F586-3214-47C7-A8A2-6F204F47D95F}"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s"/>
        </a:ext>
      </dgm:extLst>
    </dgm:pt>
    <dgm:pt modelId="{960413CC-1D39-4424-8F70-6C2F559EC552}" type="pres">
      <dgm:prSet presAssocID="{6968F586-3214-47C7-A8A2-6F204F47D95F}" presName="spaceRect" presStyleCnt="0"/>
      <dgm:spPr/>
    </dgm:pt>
    <dgm:pt modelId="{BA83DDC7-DF37-437D-8FB6-52D358A2FAB7}" type="pres">
      <dgm:prSet presAssocID="{6968F586-3214-47C7-A8A2-6F204F47D95F}" presName="parTx" presStyleLbl="revTx" presStyleIdx="0" presStyleCnt="3" custLinFactNeighborX="-987" custLinFactNeighborY="-6132">
        <dgm:presLayoutVars>
          <dgm:chMax val="0"/>
          <dgm:chPref val="0"/>
        </dgm:presLayoutVars>
      </dgm:prSet>
      <dgm:spPr/>
    </dgm:pt>
    <dgm:pt modelId="{1307CF5B-7F76-482E-A62A-56D2A544536A}" type="pres">
      <dgm:prSet presAssocID="{CD34346D-52AE-43FA-A0BF-187BE6289583}" presName="sibTrans" presStyleCnt="0"/>
      <dgm:spPr/>
    </dgm:pt>
    <dgm:pt modelId="{A03F7682-583F-4DD4-8572-9C85F25AC102}" type="pres">
      <dgm:prSet presAssocID="{53670E60-8C8F-4B9B-A7D4-3BC650C38CFF}" presName="compNode" presStyleCnt="0"/>
      <dgm:spPr/>
    </dgm:pt>
    <dgm:pt modelId="{89E272F1-246E-4181-9E54-736E06A6C827}" type="pres">
      <dgm:prSet presAssocID="{53670E60-8C8F-4B9B-A7D4-3BC650C38CFF}" presName="bgRect" presStyleLbl="bgShp" presStyleIdx="1" presStyleCnt="2" custScaleY="154397"/>
      <dgm:spPr>
        <a:solidFill>
          <a:srgbClr val="016E99"/>
        </a:solidFill>
      </dgm:spPr>
    </dgm:pt>
    <dgm:pt modelId="{D5A53C2E-A6CF-4CC0-B1B1-63811C29CF08}" type="pres">
      <dgm:prSet presAssocID="{53670E60-8C8F-4B9B-A7D4-3BC650C38CFF}"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itcoin"/>
        </a:ext>
      </dgm:extLst>
    </dgm:pt>
    <dgm:pt modelId="{790F56F3-CDE0-4110-BAFE-D2D0677BF8D4}" type="pres">
      <dgm:prSet presAssocID="{53670E60-8C8F-4B9B-A7D4-3BC650C38CFF}" presName="spaceRect" presStyleCnt="0"/>
      <dgm:spPr/>
    </dgm:pt>
    <dgm:pt modelId="{055309EE-A1DE-42CC-93CE-14BDD518F8EA}" type="pres">
      <dgm:prSet presAssocID="{53670E60-8C8F-4B9B-A7D4-3BC650C38CFF}" presName="parTx" presStyleLbl="revTx" presStyleIdx="1" presStyleCnt="3" custScaleX="79545" custScaleY="122205" custLinFactNeighborX="-14530" custLinFactNeighborY="-524">
        <dgm:presLayoutVars>
          <dgm:chMax val="0"/>
          <dgm:chPref val="0"/>
        </dgm:presLayoutVars>
      </dgm:prSet>
      <dgm:spPr/>
    </dgm:pt>
    <dgm:pt modelId="{5ADCD297-82AE-45DD-BC4B-3E7B1F70CA81}" type="pres">
      <dgm:prSet presAssocID="{53670E60-8C8F-4B9B-A7D4-3BC650C38CFF}" presName="desTx" presStyleLbl="revTx" presStyleIdx="2" presStyleCnt="3" custScaleX="174739">
        <dgm:presLayoutVars/>
      </dgm:prSet>
      <dgm:spPr/>
    </dgm:pt>
  </dgm:ptLst>
  <dgm:cxnLst>
    <dgm:cxn modelId="{2F79A10E-098A-47E6-927A-0FD3C667B09C}" type="presOf" srcId="{16569B74-3C4D-44F5-AC6A-C4F454FE9930}" destId="{5ADCD297-82AE-45DD-BC4B-3E7B1F70CA81}" srcOrd="0" destOrd="1" presId="urn:microsoft.com/office/officeart/2018/2/layout/IconVerticalSolidList"/>
    <dgm:cxn modelId="{517AD11F-0448-4813-971E-7E53144B8ADD}" srcId="{53670E60-8C8F-4B9B-A7D4-3BC650C38CFF}" destId="{EAD83081-B5F6-4A8E-BC04-D86F2E611A7B}" srcOrd="3" destOrd="0" parTransId="{FBFCBE9B-3D5D-45CE-8B10-DFB777C47BAE}" sibTransId="{86FDCADD-FF0C-41F4-B5AF-D5186F17439D}"/>
    <dgm:cxn modelId="{EE2E4827-24C2-40E8-BB23-ECF5172CB505}" type="presOf" srcId="{DC04E393-B785-419B-B814-FA86F2BFC708}" destId="{5ADCD297-82AE-45DD-BC4B-3E7B1F70CA81}" srcOrd="0" destOrd="0" presId="urn:microsoft.com/office/officeart/2018/2/layout/IconVerticalSolidList"/>
    <dgm:cxn modelId="{E2C30B28-8337-4E38-95D0-B9C443625B6A}" type="presOf" srcId="{53670E60-8C8F-4B9B-A7D4-3BC650C38CFF}" destId="{055309EE-A1DE-42CC-93CE-14BDD518F8EA}" srcOrd="0" destOrd="0" presId="urn:microsoft.com/office/officeart/2018/2/layout/IconVerticalSolidList"/>
    <dgm:cxn modelId="{E1D3EE61-3E6D-4D8D-AC69-1FB7282FF470}" srcId="{53670E60-8C8F-4B9B-A7D4-3BC650C38CFF}" destId="{88919F04-BFB4-4690-A68B-113C59E0E6B6}" srcOrd="2" destOrd="0" parTransId="{E685AC7E-320A-421C-9671-2A42E7389A49}" sibTransId="{58AEEB56-785A-465B-A152-1E634154DF34}"/>
    <dgm:cxn modelId="{C0B0464A-73C1-41D7-BC62-FB5407B3C921}" srcId="{A40F329D-5902-49B5-A154-F1DF8362B704}" destId="{6968F586-3214-47C7-A8A2-6F204F47D95F}" srcOrd="0" destOrd="0" parTransId="{6C0305CF-6BBC-4429-A1FE-B12F625D6A62}" sibTransId="{CD34346D-52AE-43FA-A0BF-187BE6289583}"/>
    <dgm:cxn modelId="{6CD34E72-F3F1-40D4-9A93-B7BA719F5F1B}" type="presOf" srcId="{88919F04-BFB4-4690-A68B-113C59E0E6B6}" destId="{5ADCD297-82AE-45DD-BC4B-3E7B1F70CA81}" srcOrd="0" destOrd="2" presId="urn:microsoft.com/office/officeart/2018/2/layout/IconVerticalSolidList"/>
    <dgm:cxn modelId="{1275277A-D997-4B38-A93A-0BF0FBB3DBF2}" srcId="{A40F329D-5902-49B5-A154-F1DF8362B704}" destId="{53670E60-8C8F-4B9B-A7D4-3BC650C38CFF}" srcOrd="1" destOrd="0" parTransId="{441F3525-B792-40FF-9F50-94470A3E6E3B}" sibTransId="{065A65DB-A66B-4782-BAAB-E80D8076C024}"/>
    <dgm:cxn modelId="{E5E848AC-4AC2-410E-9B65-72486F90677A}" type="presOf" srcId="{A40F329D-5902-49B5-A154-F1DF8362B704}" destId="{86314FEA-2549-4A29-A43D-44E818C6BE9B}" srcOrd="0" destOrd="0" presId="urn:microsoft.com/office/officeart/2018/2/layout/IconVerticalSolidList"/>
    <dgm:cxn modelId="{166C8CAF-F44B-44C7-8D98-CFCA01F3D957}" srcId="{53670E60-8C8F-4B9B-A7D4-3BC650C38CFF}" destId="{16569B74-3C4D-44F5-AC6A-C4F454FE9930}" srcOrd="1" destOrd="0" parTransId="{A497C2B3-9171-42C2-A617-D25FA478C9A9}" sibTransId="{B2E50CF3-3FE7-4B12-AC04-AD0E10A86E11}"/>
    <dgm:cxn modelId="{D9694ACF-DC3E-4230-B085-5954989B65A8}" type="presOf" srcId="{EAD83081-B5F6-4A8E-BC04-D86F2E611A7B}" destId="{5ADCD297-82AE-45DD-BC4B-3E7B1F70CA81}" srcOrd="0" destOrd="3" presId="urn:microsoft.com/office/officeart/2018/2/layout/IconVerticalSolidList"/>
    <dgm:cxn modelId="{7C0EAEF1-65CB-4225-A225-30649C74E6B1}" srcId="{53670E60-8C8F-4B9B-A7D4-3BC650C38CFF}" destId="{DC04E393-B785-419B-B814-FA86F2BFC708}" srcOrd="0" destOrd="0" parTransId="{052DA3DF-95FE-4968-B7F3-EBDA1B46946F}" sibTransId="{4322E750-D2FB-4BF2-8279-22F27A3E844B}"/>
    <dgm:cxn modelId="{0C8D2EFE-BFC7-465E-89B7-A3E664C7C383}" type="presOf" srcId="{6968F586-3214-47C7-A8A2-6F204F47D95F}" destId="{BA83DDC7-DF37-437D-8FB6-52D358A2FAB7}" srcOrd="0" destOrd="0" presId="urn:microsoft.com/office/officeart/2018/2/layout/IconVerticalSolidList"/>
    <dgm:cxn modelId="{950E8072-A0E7-4899-933C-734F01255985}" type="presParOf" srcId="{86314FEA-2549-4A29-A43D-44E818C6BE9B}" destId="{E810CAF2-A6C7-44BD-A3D4-1494451B52B3}" srcOrd="0" destOrd="0" presId="urn:microsoft.com/office/officeart/2018/2/layout/IconVerticalSolidList"/>
    <dgm:cxn modelId="{30A26FFD-874C-491A-8B50-24DE540ECBD1}" type="presParOf" srcId="{E810CAF2-A6C7-44BD-A3D4-1494451B52B3}" destId="{B6DF00EF-EE04-4496-A2BB-59809598BC16}" srcOrd="0" destOrd="0" presId="urn:microsoft.com/office/officeart/2018/2/layout/IconVerticalSolidList"/>
    <dgm:cxn modelId="{EE6BB46C-2D85-4D96-A823-5090AFAC7BF6}" type="presParOf" srcId="{E810CAF2-A6C7-44BD-A3D4-1494451B52B3}" destId="{F5451745-8E80-4A7D-B0C9-361F13868511}" srcOrd="1" destOrd="0" presId="urn:microsoft.com/office/officeart/2018/2/layout/IconVerticalSolidList"/>
    <dgm:cxn modelId="{F0001058-E2D9-4F27-83F3-12C5A1ED7FB6}" type="presParOf" srcId="{E810CAF2-A6C7-44BD-A3D4-1494451B52B3}" destId="{960413CC-1D39-4424-8F70-6C2F559EC552}" srcOrd="2" destOrd="0" presId="urn:microsoft.com/office/officeart/2018/2/layout/IconVerticalSolidList"/>
    <dgm:cxn modelId="{D48AC64C-DF89-4EAC-B303-96DE34A7C8DC}" type="presParOf" srcId="{E810CAF2-A6C7-44BD-A3D4-1494451B52B3}" destId="{BA83DDC7-DF37-437D-8FB6-52D358A2FAB7}" srcOrd="3" destOrd="0" presId="urn:microsoft.com/office/officeart/2018/2/layout/IconVerticalSolidList"/>
    <dgm:cxn modelId="{20B29449-BC3C-484A-AA71-DDF839488AF9}" type="presParOf" srcId="{86314FEA-2549-4A29-A43D-44E818C6BE9B}" destId="{1307CF5B-7F76-482E-A62A-56D2A544536A}" srcOrd="1" destOrd="0" presId="urn:microsoft.com/office/officeart/2018/2/layout/IconVerticalSolidList"/>
    <dgm:cxn modelId="{AAF65118-34E9-4752-9BDF-31363179AB9E}" type="presParOf" srcId="{86314FEA-2549-4A29-A43D-44E818C6BE9B}" destId="{A03F7682-583F-4DD4-8572-9C85F25AC102}" srcOrd="2" destOrd="0" presId="urn:microsoft.com/office/officeart/2018/2/layout/IconVerticalSolidList"/>
    <dgm:cxn modelId="{8699D9A9-2954-4A9B-82BF-CC4CDFEF061D}" type="presParOf" srcId="{A03F7682-583F-4DD4-8572-9C85F25AC102}" destId="{89E272F1-246E-4181-9E54-736E06A6C827}" srcOrd="0" destOrd="0" presId="urn:microsoft.com/office/officeart/2018/2/layout/IconVerticalSolidList"/>
    <dgm:cxn modelId="{CB8FF73C-9264-4B4E-BBAE-8CEADC6A1145}" type="presParOf" srcId="{A03F7682-583F-4DD4-8572-9C85F25AC102}" destId="{D5A53C2E-A6CF-4CC0-B1B1-63811C29CF08}" srcOrd="1" destOrd="0" presId="urn:microsoft.com/office/officeart/2018/2/layout/IconVerticalSolidList"/>
    <dgm:cxn modelId="{E69C5F1C-69E4-4E3D-AE19-66A27BC073C7}" type="presParOf" srcId="{A03F7682-583F-4DD4-8572-9C85F25AC102}" destId="{790F56F3-CDE0-4110-BAFE-D2D0677BF8D4}" srcOrd="2" destOrd="0" presId="urn:microsoft.com/office/officeart/2018/2/layout/IconVerticalSolidList"/>
    <dgm:cxn modelId="{0825FFE8-553A-48DD-9BA0-22F576DDC08C}" type="presParOf" srcId="{A03F7682-583F-4DD4-8572-9C85F25AC102}" destId="{055309EE-A1DE-42CC-93CE-14BDD518F8EA}" srcOrd="3" destOrd="0" presId="urn:microsoft.com/office/officeart/2018/2/layout/IconVerticalSolidList"/>
    <dgm:cxn modelId="{65AA225E-98C7-404E-B95C-589A201E011D}" type="presParOf" srcId="{A03F7682-583F-4DD4-8572-9C85F25AC102}" destId="{5ADCD297-82AE-45DD-BC4B-3E7B1F70CA8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34C443-03FD-441F-9166-0BD1485F1D3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C740E07-4315-45B0-8372-7084A82D578C}">
      <dgm:prSet/>
      <dgm:spPr/>
      <dgm:t>
        <a:bodyPr anchor="ctr"/>
        <a:lstStyle/>
        <a:p>
          <a:pPr>
            <a:lnSpc>
              <a:spcPct val="100000"/>
            </a:lnSpc>
          </a:pPr>
          <a:r>
            <a:rPr lang="en-US" dirty="0"/>
            <a:t>Applies directly to </a:t>
          </a:r>
          <a:r>
            <a:rPr lang="en-US" b="1" dirty="0"/>
            <a:t>BDs (not RRs)</a:t>
          </a:r>
          <a:endParaRPr lang="en-US" dirty="0"/>
        </a:p>
      </dgm:t>
    </dgm:pt>
    <dgm:pt modelId="{DA43C844-175B-44DB-BB93-43B7A49459C5}" type="parTrans" cxnId="{D1CC654B-94E0-44E9-A00A-A37A1A402B12}">
      <dgm:prSet/>
      <dgm:spPr/>
      <dgm:t>
        <a:bodyPr/>
        <a:lstStyle/>
        <a:p>
          <a:endParaRPr lang="en-US"/>
        </a:p>
      </dgm:t>
    </dgm:pt>
    <dgm:pt modelId="{AD3516E3-401D-4067-9413-253551405DAF}" type="sibTrans" cxnId="{D1CC654B-94E0-44E9-A00A-A37A1A402B12}">
      <dgm:prSet/>
      <dgm:spPr/>
      <dgm:t>
        <a:bodyPr/>
        <a:lstStyle/>
        <a:p>
          <a:endParaRPr lang="en-US"/>
        </a:p>
      </dgm:t>
    </dgm:pt>
    <dgm:pt modelId="{FB8F264F-B375-4628-8EA2-FD1346CF1258}">
      <dgm:prSet/>
      <dgm:spPr/>
      <dgm:t>
        <a:bodyPr/>
        <a:lstStyle/>
        <a:p>
          <a:pPr>
            <a:lnSpc>
              <a:spcPct val="100000"/>
            </a:lnSpc>
          </a:pPr>
          <a:r>
            <a:rPr lang="en-US" dirty="0"/>
            <a:t>Establish, maintain and enforce written policies and procedures reasonably designed to:</a:t>
          </a:r>
        </a:p>
      </dgm:t>
    </dgm:pt>
    <dgm:pt modelId="{50E26DB1-6139-4BC7-885A-47F1F70EE448}" type="parTrans" cxnId="{E79F48B7-E456-4B49-BEE4-6CAA3DB845C9}">
      <dgm:prSet/>
      <dgm:spPr/>
      <dgm:t>
        <a:bodyPr/>
        <a:lstStyle/>
        <a:p>
          <a:endParaRPr lang="en-US"/>
        </a:p>
      </dgm:t>
    </dgm:pt>
    <dgm:pt modelId="{56D88BE7-555F-472B-811A-F3AE5512DBD9}" type="sibTrans" cxnId="{E79F48B7-E456-4B49-BEE4-6CAA3DB845C9}">
      <dgm:prSet/>
      <dgm:spPr/>
      <dgm:t>
        <a:bodyPr/>
        <a:lstStyle/>
        <a:p>
          <a:endParaRPr lang="en-US"/>
        </a:p>
      </dgm:t>
    </dgm:pt>
    <dgm:pt modelId="{DD380316-2F9D-498B-BF0E-53E7544C5393}">
      <dgm:prSet/>
      <dgm:spPr/>
      <dgm:t>
        <a:bodyPr/>
        <a:lstStyle/>
        <a:p>
          <a:pPr>
            <a:lnSpc>
              <a:spcPct val="100000"/>
            </a:lnSpc>
          </a:pPr>
          <a:r>
            <a:rPr lang="en-US" u="sng" dirty="0"/>
            <a:t>Disclose or eliminate</a:t>
          </a:r>
          <a:r>
            <a:rPr lang="en-US" dirty="0"/>
            <a:t> material conflicts associated with the recommendation</a:t>
          </a:r>
        </a:p>
      </dgm:t>
    </dgm:pt>
    <dgm:pt modelId="{CA118B08-A20C-4451-B71E-3CA3DE6655A8}" type="parTrans" cxnId="{8F7615B8-500D-4DAB-90FD-8734A72D276D}">
      <dgm:prSet/>
      <dgm:spPr/>
      <dgm:t>
        <a:bodyPr/>
        <a:lstStyle/>
        <a:p>
          <a:endParaRPr lang="en-US"/>
        </a:p>
      </dgm:t>
    </dgm:pt>
    <dgm:pt modelId="{EE549162-259E-4FDB-9DF5-9EF142B6488B}" type="sibTrans" cxnId="{8F7615B8-500D-4DAB-90FD-8734A72D276D}">
      <dgm:prSet/>
      <dgm:spPr/>
      <dgm:t>
        <a:bodyPr/>
        <a:lstStyle/>
        <a:p>
          <a:endParaRPr lang="en-US"/>
        </a:p>
      </dgm:t>
    </dgm:pt>
    <dgm:pt modelId="{D470B43D-E77E-4466-A445-7D30AC5DD7A7}">
      <dgm:prSet/>
      <dgm:spPr/>
      <dgm:t>
        <a:bodyPr/>
        <a:lstStyle/>
        <a:p>
          <a:pPr>
            <a:lnSpc>
              <a:spcPct val="100000"/>
            </a:lnSpc>
          </a:pPr>
          <a:r>
            <a:rPr lang="en-US" u="sng" dirty="0"/>
            <a:t>Identify and mitigate</a:t>
          </a:r>
          <a:r>
            <a:rPr lang="en-US" dirty="0"/>
            <a:t> compensation incentives that may create conflicts</a:t>
          </a:r>
        </a:p>
      </dgm:t>
    </dgm:pt>
    <dgm:pt modelId="{5A9C4A3E-49E7-4369-9DF7-C15C90115A2E}" type="parTrans" cxnId="{88325501-4FF2-49E5-829A-D351DBDDABEE}">
      <dgm:prSet/>
      <dgm:spPr/>
      <dgm:t>
        <a:bodyPr/>
        <a:lstStyle/>
        <a:p>
          <a:endParaRPr lang="en-US"/>
        </a:p>
      </dgm:t>
    </dgm:pt>
    <dgm:pt modelId="{F3CCDDB1-9C4A-4FC3-B0E7-3FF842E3C895}" type="sibTrans" cxnId="{88325501-4FF2-49E5-829A-D351DBDDABEE}">
      <dgm:prSet/>
      <dgm:spPr/>
      <dgm:t>
        <a:bodyPr/>
        <a:lstStyle/>
        <a:p>
          <a:endParaRPr lang="en-US"/>
        </a:p>
      </dgm:t>
    </dgm:pt>
    <dgm:pt modelId="{EC4B4177-3089-4EB6-BAD0-F5E86E225DBC}">
      <dgm:prSet/>
      <dgm:spPr/>
      <dgm:t>
        <a:bodyPr/>
        <a:lstStyle/>
        <a:p>
          <a:pPr>
            <a:lnSpc>
              <a:spcPct val="100000"/>
            </a:lnSpc>
          </a:pPr>
          <a:r>
            <a:rPr lang="en-US" u="sng" dirty="0"/>
            <a:t>Identify and disclose</a:t>
          </a:r>
          <a:r>
            <a:rPr lang="en-US" dirty="0"/>
            <a:t> material limitations on products/strategies (e.g., proprietary products) and conflicts related to those limitations, </a:t>
          </a:r>
          <a:r>
            <a:rPr lang="en-US" u="sng" dirty="0"/>
            <a:t>and prevent</a:t>
          </a:r>
          <a:r>
            <a:rPr lang="en-US" dirty="0"/>
            <a:t> them from causing RRs to put their interests ahead of clients’ interests; and</a:t>
          </a:r>
        </a:p>
      </dgm:t>
    </dgm:pt>
    <dgm:pt modelId="{9985F4C6-7D4F-47C2-AE91-E2DC24FF0A18}" type="parTrans" cxnId="{0F027B14-68CB-4E98-A2EB-351BDED7C53B}">
      <dgm:prSet/>
      <dgm:spPr/>
      <dgm:t>
        <a:bodyPr/>
        <a:lstStyle/>
        <a:p>
          <a:endParaRPr lang="en-US"/>
        </a:p>
      </dgm:t>
    </dgm:pt>
    <dgm:pt modelId="{0B7F89EF-0BF9-4EA4-8A4A-0528B1DEC22C}" type="sibTrans" cxnId="{0F027B14-68CB-4E98-A2EB-351BDED7C53B}">
      <dgm:prSet/>
      <dgm:spPr/>
      <dgm:t>
        <a:bodyPr/>
        <a:lstStyle/>
        <a:p>
          <a:endParaRPr lang="en-US"/>
        </a:p>
      </dgm:t>
    </dgm:pt>
    <dgm:pt modelId="{BA48E467-34FD-4A82-8E43-7AE8B06F05DA}">
      <dgm:prSet/>
      <dgm:spPr/>
      <dgm:t>
        <a:bodyPr/>
        <a:lstStyle/>
        <a:p>
          <a:pPr>
            <a:lnSpc>
              <a:spcPct val="100000"/>
            </a:lnSpc>
          </a:pPr>
          <a:r>
            <a:rPr lang="en-US" u="sng" dirty="0"/>
            <a:t>Identify and </a:t>
          </a:r>
          <a:r>
            <a:rPr lang="en-US" b="1" u="sng" dirty="0"/>
            <a:t>eliminate</a:t>
          </a:r>
          <a:r>
            <a:rPr lang="en-US" dirty="0"/>
            <a:t> </a:t>
          </a:r>
          <a:r>
            <a:rPr lang="en-US" b="1" dirty="0"/>
            <a:t>sales contests, quotas, bonuses, and non-cash compensation based on sale of products within a limited time period</a:t>
          </a:r>
          <a:r>
            <a:rPr lang="en-US" dirty="0"/>
            <a:t>.</a:t>
          </a:r>
        </a:p>
      </dgm:t>
    </dgm:pt>
    <dgm:pt modelId="{45C88E6F-8AE8-4D54-84E3-5614A872C027}" type="parTrans" cxnId="{3464EE93-BB57-44C7-BC74-D498F804BF87}">
      <dgm:prSet/>
      <dgm:spPr/>
      <dgm:t>
        <a:bodyPr/>
        <a:lstStyle/>
        <a:p>
          <a:endParaRPr lang="en-US"/>
        </a:p>
      </dgm:t>
    </dgm:pt>
    <dgm:pt modelId="{4AB14804-19F8-4859-BDD1-61ADA042F3B2}" type="sibTrans" cxnId="{3464EE93-BB57-44C7-BC74-D498F804BF87}">
      <dgm:prSet/>
      <dgm:spPr/>
      <dgm:t>
        <a:bodyPr/>
        <a:lstStyle/>
        <a:p>
          <a:endParaRPr lang="en-US"/>
        </a:p>
      </dgm:t>
    </dgm:pt>
    <dgm:pt modelId="{53A56332-5BA5-491F-8AFD-0021B3E7FF06}" type="pres">
      <dgm:prSet presAssocID="{B034C443-03FD-441F-9166-0BD1485F1D38}" presName="root" presStyleCnt="0">
        <dgm:presLayoutVars>
          <dgm:dir/>
          <dgm:resizeHandles val="exact"/>
        </dgm:presLayoutVars>
      </dgm:prSet>
      <dgm:spPr/>
    </dgm:pt>
    <dgm:pt modelId="{6B442AA7-1D37-43A5-9445-672759D8FCCD}" type="pres">
      <dgm:prSet presAssocID="{1C740E07-4315-45B0-8372-7084A82D578C}" presName="compNode" presStyleCnt="0"/>
      <dgm:spPr/>
    </dgm:pt>
    <dgm:pt modelId="{8B221449-F3EF-438B-92FF-059871FE27A3}" type="pres">
      <dgm:prSet presAssocID="{1C740E07-4315-45B0-8372-7084A82D578C}" presName="bgRect" presStyleLbl="bgShp" presStyleIdx="0" presStyleCnt="2" custScaleY="81176" custLinFactNeighborX="425" custLinFactNeighborY="41931"/>
      <dgm:spPr>
        <a:solidFill>
          <a:srgbClr val="016E99"/>
        </a:solidFill>
      </dgm:spPr>
    </dgm:pt>
    <dgm:pt modelId="{5E07B63E-0CB9-41EF-A0A4-451A686F0DE0}" type="pres">
      <dgm:prSet presAssocID="{1C740E07-4315-45B0-8372-7084A82D578C}" presName="iconRect" presStyleLbl="node1" presStyleIdx="0" presStyleCnt="2" custLinFactNeighborX="-11964" custLinFactNeighborY="5241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rget Audience"/>
        </a:ext>
      </dgm:extLst>
    </dgm:pt>
    <dgm:pt modelId="{28886958-F087-4419-9E4E-AD01E9C218FD}" type="pres">
      <dgm:prSet presAssocID="{1C740E07-4315-45B0-8372-7084A82D578C}" presName="spaceRect" presStyleCnt="0"/>
      <dgm:spPr/>
    </dgm:pt>
    <dgm:pt modelId="{1A1E1419-46FB-4C92-A44B-08FC286378FB}" type="pres">
      <dgm:prSet presAssocID="{1C740E07-4315-45B0-8372-7084A82D578C}" presName="parTx" presStyleLbl="revTx" presStyleIdx="0" presStyleCnt="3" custScaleY="47767" custLinFactNeighborX="-8421" custLinFactNeighborY="96467">
        <dgm:presLayoutVars>
          <dgm:chMax val="0"/>
          <dgm:chPref val="0"/>
        </dgm:presLayoutVars>
      </dgm:prSet>
      <dgm:spPr/>
    </dgm:pt>
    <dgm:pt modelId="{52D751AE-3C6D-4BEB-9A10-11BB73695CD3}" type="pres">
      <dgm:prSet presAssocID="{AD3516E3-401D-4067-9413-253551405DAF}" presName="sibTrans" presStyleCnt="0"/>
      <dgm:spPr/>
    </dgm:pt>
    <dgm:pt modelId="{9E5812C3-A32C-42F3-A512-41D20C048115}" type="pres">
      <dgm:prSet presAssocID="{FB8F264F-B375-4628-8EA2-FD1346CF1258}" presName="compNode" presStyleCnt="0"/>
      <dgm:spPr/>
    </dgm:pt>
    <dgm:pt modelId="{17D3C2A9-457D-4B53-B63D-A6FC5A72E1D2}" type="pres">
      <dgm:prSet presAssocID="{FB8F264F-B375-4628-8EA2-FD1346CF1258}" presName="bgRect" presStyleLbl="bgShp" presStyleIdx="1" presStyleCnt="2" custScaleY="178389"/>
      <dgm:spPr>
        <a:solidFill>
          <a:srgbClr val="5795C9"/>
        </a:solidFill>
      </dgm:spPr>
    </dgm:pt>
    <dgm:pt modelId="{4B757A89-1713-4594-9D59-85EF4A28EDEB}" type="pres">
      <dgm:prSet presAssocID="{FB8F264F-B375-4628-8EA2-FD1346CF1258}"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itcoin"/>
        </a:ext>
      </dgm:extLst>
    </dgm:pt>
    <dgm:pt modelId="{9FB7DCF4-4DDE-44E0-8EA8-6B88DA2AD2F0}" type="pres">
      <dgm:prSet presAssocID="{FB8F264F-B375-4628-8EA2-FD1346CF1258}" presName="spaceRect" presStyleCnt="0"/>
      <dgm:spPr/>
    </dgm:pt>
    <dgm:pt modelId="{0AB91A40-F66A-4F0B-9ECD-91010476BB3D}" type="pres">
      <dgm:prSet presAssocID="{FB8F264F-B375-4628-8EA2-FD1346CF1258}" presName="parTx" presStyleLbl="revTx" presStyleIdx="1" presStyleCnt="3" custScaleX="69068" custScaleY="153919" custLinFactNeighborX="-31024" custLinFactNeighborY="-3485">
        <dgm:presLayoutVars>
          <dgm:chMax val="0"/>
          <dgm:chPref val="0"/>
        </dgm:presLayoutVars>
      </dgm:prSet>
      <dgm:spPr/>
    </dgm:pt>
    <dgm:pt modelId="{041A02E9-9DB6-442E-83B2-C254A1F74727}" type="pres">
      <dgm:prSet presAssocID="{FB8F264F-B375-4628-8EA2-FD1346CF1258}" presName="desTx" presStyleLbl="revTx" presStyleIdx="2" presStyleCnt="3" custScaleX="169454">
        <dgm:presLayoutVars/>
      </dgm:prSet>
      <dgm:spPr/>
    </dgm:pt>
  </dgm:ptLst>
  <dgm:cxnLst>
    <dgm:cxn modelId="{88325501-4FF2-49E5-829A-D351DBDDABEE}" srcId="{FB8F264F-B375-4628-8EA2-FD1346CF1258}" destId="{D470B43D-E77E-4466-A445-7D30AC5DD7A7}" srcOrd="1" destOrd="0" parTransId="{5A9C4A3E-49E7-4369-9DF7-C15C90115A2E}" sibTransId="{F3CCDDB1-9C4A-4FC3-B0E7-3FF842E3C895}"/>
    <dgm:cxn modelId="{42064213-3841-4899-9483-E6D25DA4E7C8}" type="presOf" srcId="{D470B43D-E77E-4466-A445-7D30AC5DD7A7}" destId="{041A02E9-9DB6-442E-83B2-C254A1F74727}" srcOrd="0" destOrd="1" presId="urn:microsoft.com/office/officeart/2018/2/layout/IconVerticalSolidList"/>
    <dgm:cxn modelId="{0F027B14-68CB-4E98-A2EB-351BDED7C53B}" srcId="{FB8F264F-B375-4628-8EA2-FD1346CF1258}" destId="{EC4B4177-3089-4EB6-BAD0-F5E86E225DBC}" srcOrd="2" destOrd="0" parTransId="{9985F4C6-7D4F-47C2-AE91-E2DC24FF0A18}" sibTransId="{0B7F89EF-0BF9-4EA4-8A4A-0528B1DEC22C}"/>
    <dgm:cxn modelId="{8957382C-629C-45ED-A2C0-E6FEB8F896E7}" type="presOf" srcId="{B034C443-03FD-441F-9166-0BD1485F1D38}" destId="{53A56332-5BA5-491F-8AFD-0021B3E7FF06}" srcOrd="0" destOrd="0" presId="urn:microsoft.com/office/officeart/2018/2/layout/IconVerticalSolidList"/>
    <dgm:cxn modelId="{A34C8B3F-550F-409C-844A-7F10F99A2764}" type="presOf" srcId="{BA48E467-34FD-4A82-8E43-7AE8B06F05DA}" destId="{041A02E9-9DB6-442E-83B2-C254A1F74727}" srcOrd="0" destOrd="3" presId="urn:microsoft.com/office/officeart/2018/2/layout/IconVerticalSolidList"/>
    <dgm:cxn modelId="{5F60A949-86B6-4A22-A618-8A0F54EF437E}" type="presOf" srcId="{EC4B4177-3089-4EB6-BAD0-F5E86E225DBC}" destId="{041A02E9-9DB6-442E-83B2-C254A1F74727}" srcOrd="0" destOrd="2" presId="urn:microsoft.com/office/officeart/2018/2/layout/IconVerticalSolidList"/>
    <dgm:cxn modelId="{D1CC654B-94E0-44E9-A00A-A37A1A402B12}" srcId="{B034C443-03FD-441F-9166-0BD1485F1D38}" destId="{1C740E07-4315-45B0-8372-7084A82D578C}" srcOrd="0" destOrd="0" parTransId="{DA43C844-175B-44DB-BB93-43B7A49459C5}" sibTransId="{AD3516E3-401D-4067-9413-253551405DAF}"/>
    <dgm:cxn modelId="{AAF74D58-3894-4965-8F10-2DA2D233A327}" type="presOf" srcId="{1C740E07-4315-45B0-8372-7084A82D578C}" destId="{1A1E1419-46FB-4C92-A44B-08FC286378FB}" srcOrd="0" destOrd="0" presId="urn:microsoft.com/office/officeart/2018/2/layout/IconVerticalSolidList"/>
    <dgm:cxn modelId="{3464EE93-BB57-44C7-BC74-D498F804BF87}" srcId="{FB8F264F-B375-4628-8EA2-FD1346CF1258}" destId="{BA48E467-34FD-4A82-8E43-7AE8B06F05DA}" srcOrd="3" destOrd="0" parTransId="{45C88E6F-8AE8-4D54-84E3-5614A872C027}" sibTransId="{4AB14804-19F8-4859-BDD1-61ADA042F3B2}"/>
    <dgm:cxn modelId="{E79F48B7-E456-4B49-BEE4-6CAA3DB845C9}" srcId="{B034C443-03FD-441F-9166-0BD1485F1D38}" destId="{FB8F264F-B375-4628-8EA2-FD1346CF1258}" srcOrd="1" destOrd="0" parTransId="{50E26DB1-6139-4BC7-885A-47F1F70EE448}" sibTransId="{56D88BE7-555F-472B-811A-F3AE5512DBD9}"/>
    <dgm:cxn modelId="{8F7615B8-500D-4DAB-90FD-8734A72D276D}" srcId="{FB8F264F-B375-4628-8EA2-FD1346CF1258}" destId="{DD380316-2F9D-498B-BF0E-53E7544C5393}" srcOrd="0" destOrd="0" parTransId="{CA118B08-A20C-4451-B71E-3CA3DE6655A8}" sibTransId="{EE549162-259E-4FDB-9DF5-9EF142B6488B}"/>
    <dgm:cxn modelId="{771984BC-FD4D-4D65-81A0-0B9CBBD5839B}" type="presOf" srcId="{DD380316-2F9D-498B-BF0E-53E7544C5393}" destId="{041A02E9-9DB6-442E-83B2-C254A1F74727}" srcOrd="0" destOrd="0" presId="urn:microsoft.com/office/officeart/2018/2/layout/IconVerticalSolidList"/>
    <dgm:cxn modelId="{24A6FFEF-149F-4903-A12D-C02FC858F2DD}" type="presOf" srcId="{FB8F264F-B375-4628-8EA2-FD1346CF1258}" destId="{0AB91A40-F66A-4F0B-9ECD-91010476BB3D}" srcOrd="0" destOrd="0" presId="urn:microsoft.com/office/officeart/2018/2/layout/IconVerticalSolidList"/>
    <dgm:cxn modelId="{A279310A-226E-4A16-9524-CC3646B6D6D2}" type="presParOf" srcId="{53A56332-5BA5-491F-8AFD-0021B3E7FF06}" destId="{6B442AA7-1D37-43A5-9445-672759D8FCCD}" srcOrd="0" destOrd="0" presId="urn:microsoft.com/office/officeart/2018/2/layout/IconVerticalSolidList"/>
    <dgm:cxn modelId="{45E9E836-6025-4176-9E01-531EBF13C492}" type="presParOf" srcId="{6B442AA7-1D37-43A5-9445-672759D8FCCD}" destId="{8B221449-F3EF-438B-92FF-059871FE27A3}" srcOrd="0" destOrd="0" presId="urn:microsoft.com/office/officeart/2018/2/layout/IconVerticalSolidList"/>
    <dgm:cxn modelId="{239DB2CF-5457-4946-B29D-CF7B8080982D}" type="presParOf" srcId="{6B442AA7-1D37-43A5-9445-672759D8FCCD}" destId="{5E07B63E-0CB9-41EF-A0A4-451A686F0DE0}" srcOrd="1" destOrd="0" presId="urn:microsoft.com/office/officeart/2018/2/layout/IconVerticalSolidList"/>
    <dgm:cxn modelId="{4BAC368F-6B03-41B5-9E9A-497F8AC36C2B}" type="presParOf" srcId="{6B442AA7-1D37-43A5-9445-672759D8FCCD}" destId="{28886958-F087-4419-9E4E-AD01E9C218FD}" srcOrd="2" destOrd="0" presId="urn:microsoft.com/office/officeart/2018/2/layout/IconVerticalSolidList"/>
    <dgm:cxn modelId="{08FDEEBC-1CB1-4067-97D3-C11AB39C4FF2}" type="presParOf" srcId="{6B442AA7-1D37-43A5-9445-672759D8FCCD}" destId="{1A1E1419-46FB-4C92-A44B-08FC286378FB}" srcOrd="3" destOrd="0" presId="urn:microsoft.com/office/officeart/2018/2/layout/IconVerticalSolidList"/>
    <dgm:cxn modelId="{31EC8244-2886-424D-8DD0-D5995EA2D7D1}" type="presParOf" srcId="{53A56332-5BA5-491F-8AFD-0021B3E7FF06}" destId="{52D751AE-3C6D-4BEB-9A10-11BB73695CD3}" srcOrd="1" destOrd="0" presId="urn:microsoft.com/office/officeart/2018/2/layout/IconVerticalSolidList"/>
    <dgm:cxn modelId="{8BEB3A28-D75A-421E-A9CD-BC2B6F8901C6}" type="presParOf" srcId="{53A56332-5BA5-491F-8AFD-0021B3E7FF06}" destId="{9E5812C3-A32C-42F3-A512-41D20C048115}" srcOrd="2" destOrd="0" presId="urn:microsoft.com/office/officeart/2018/2/layout/IconVerticalSolidList"/>
    <dgm:cxn modelId="{2B391BCB-DFF7-414C-B721-54132604F5BB}" type="presParOf" srcId="{9E5812C3-A32C-42F3-A512-41D20C048115}" destId="{17D3C2A9-457D-4B53-B63D-A6FC5A72E1D2}" srcOrd="0" destOrd="0" presId="urn:microsoft.com/office/officeart/2018/2/layout/IconVerticalSolidList"/>
    <dgm:cxn modelId="{4EB9A768-A9A1-4372-AA5B-94E267669C50}" type="presParOf" srcId="{9E5812C3-A32C-42F3-A512-41D20C048115}" destId="{4B757A89-1713-4594-9D59-85EF4A28EDEB}" srcOrd="1" destOrd="0" presId="urn:microsoft.com/office/officeart/2018/2/layout/IconVerticalSolidList"/>
    <dgm:cxn modelId="{7A3ADF10-0343-42BC-877C-747F53AFFB87}" type="presParOf" srcId="{9E5812C3-A32C-42F3-A512-41D20C048115}" destId="{9FB7DCF4-4DDE-44E0-8EA8-6B88DA2AD2F0}" srcOrd="2" destOrd="0" presId="urn:microsoft.com/office/officeart/2018/2/layout/IconVerticalSolidList"/>
    <dgm:cxn modelId="{C85E986B-0A07-4EF0-BD1A-B54270866A96}" type="presParOf" srcId="{9E5812C3-A32C-42F3-A512-41D20C048115}" destId="{0AB91A40-F66A-4F0B-9ECD-91010476BB3D}" srcOrd="3" destOrd="0" presId="urn:microsoft.com/office/officeart/2018/2/layout/IconVerticalSolidList"/>
    <dgm:cxn modelId="{9984DFEA-7648-418C-94F2-C9AF3D9FC818}" type="presParOf" srcId="{9E5812C3-A32C-42F3-A512-41D20C048115}" destId="{041A02E9-9DB6-442E-83B2-C254A1F7472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4E0B30-7AC8-49FC-9B8E-ADC4AD98D6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5A7B701-EDCE-4401-81E0-329B9997553A}">
      <dgm:prSet/>
      <dgm:spPr/>
      <dgm:t>
        <a:bodyPr/>
        <a:lstStyle/>
        <a:p>
          <a:r>
            <a:rPr lang="en-US"/>
            <a:t>Minimize or eliminate compensation incentives between comparable products and/or product types; stick with neutral factors (e.g., time and complexity of the work)</a:t>
          </a:r>
        </a:p>
      </dgm:t>
    </dgm:pt>
    <dgm:pt modelId="{3CA53033-6DAE-4F69-A93F-EB6C9B5C473E}" type="parTrans" cxnId="{A496B3D8-FA05-4A0D-8FF5-433CE390EABC}">
      <dgm:prSet/>
      <dgm:spPr/>
      <dgm:t>
        <a:bodyPr/>
        <a:lstStyle/>
        <a:p>
          <a:endParaRPr lang="en-US"/>
        </a:p>
      </dgm:t>
    </dgm:pt>
    <dgm:pt modelId="{08A114E2-7803-4744-B4A6-33B4A184A498}" type="sibTrans" cxnId="{A496B3D8-FA05-4A0D-8FF5-433CE390EABC}">
      <dgm:prSet/>
      <dgm:spPr/>
      <dgm:t>
        <a:bodyPr/>
        <a:lstStyle/>
        <a:p>
          <a:endParaRPr lang="en-US"/>
        </a:p>
      </dgm:t>
    </dgm:pt>
    <dgm:pt modelId="{CD447FE1-0EB6-4DD0-A66D-E6299A5BD3E4}">
      <dgm:prSet/>
      <dgm:spPr/>
      <dgm:t>
        <a:bodyPr/>
        <a:lstStyle/>
        <a:p>
          <a:r>
            <a:rPr lang="en-US"/>
            <a:t>Implement supervisory procedures to monitor recommendations that are near compensation/firm thresholds, involve higher compensation products, involve a rollover, etc.</a:t>
          </a:r>
        </a:p>
      </dgm:t>
    </dgm:pt>
    <dgm:pt modelId="{8730A926-AC50-48B8-8E3D-3E24EC8C707C}" type="parTrans" cxnId="{4E8A584E-34B5-4EB3-B493-5B88DD627BCB}">
      <dgm:prSet/>
      <dgm:spPr/>
      <dgm:t>
        <a:bodyPr/>
        <a:lstStyle/>
        <a:p>
          <a:endParaRPr lang="en-US"/>
        </a:p>
      </dgm:t>
    </dgm:pt>
    <dgm:pt modelId="{4E7303C4-5CDD-42A0-BC43-1092A2A07FB0}" type="sibTrans" cxnId="{4E8A584E-34B5-4EB3-B493-5B88DD627BCB}">
      <dgm:prSet/>
      <dgm:spPr/>
      <dgm:t>
        <a:bodyPr/>
        <a:lstStyle/>
        <a:p>
          <a:endParaRPr lang="en-US"/>
        </a:p>
      </dgm:t>
    </dgm:pt>
    <dgm:pt modelId="{D80CA6A5-BC0B-46DE-B8D0-D3D057C99479}">
      <dgm:prSet/>
      <dgm:spPr/>
      <dgm:t>
        <a:bodyPr/>
        <a:lstStyle/>
        <a:p>
          <a:r>
            <a:rPr lang="en-US"/>
            <a:t>For those with proprietary product limits, establish ongoing product review processes and/or identify customer qualifications (e.g., knowledge requirements) for product menus</a:t>
          </a:r>
        </a:p>
      </dgm:t>
    </dgm:pt>
    <dgm:pt modelId="{A6E5E3B5-1B31-4B6D-873B-E983D03E32AC}" type="parTrans" cxnId="{0CB45087-519F-462A-BFB1-BFB2941FD4D1}">
      <dgm:prSet/>
      <dgm:spPr/>
      <dgm:t>
        <a:bodyPr/>
        <a:lstStyle/>
        <a:p>
          <a:endParaRPr lang="en-US"/>
        </a:p>
      </dgm:t>
    </dgm:pt>
    <dgm:pt modelId="{4A9051EE-BB63-48AC-9A95-D58EE6B1F866}" type="sibTrans" cxnId="{0CB45087-519F-462A-BFB1-BFB2941FD4D1}">
      <dgm:prSet/>
      <dgm:spPr/>
      <dgm:t>
        <a:bodyPr/>
        <a:lstStyle/>
        <a:p>
          <a:endParaRPr lang="en-US"/>
        </a:p>
      </dgm:t>
    </dgm:pt>
    <dgm:pt modelId="{E08C9554-21FD-4B64-BAC7-85BD04318F53}">
      <dgm:prSet/>
      <dgm:spPr/>
      <dgm:t>
        <a:bodyPr/>
        <a:lstStyle/>
        <a:p>
          <a:r>
            <a:rPr lang="en-US"/>
            <a:t>Generally, measures may be calibrated and scaled for the complexity of the business (firm size, clientele sophistication, suite of products, compensation arrangements, etc.)</a:t>
          </a:r>
        </a:p>
      </dgm:t>
    </dgm:pt>
    <dgm:pt modelId="{534EB170-567D-41C1-A7DD-2D13DCAEE5D8}" type="parTrans" cxnId="{81F484AE-1F5D-40DC-B211-74322EB72594}">
      <dgm:prSet/>
      <dgm:spPr/>
      <dgm:t>
        <a:bodyPr/>
        <a:lstStyle/>
        <a:p>
          <a:endParaRPr lang="en-US"/>
        </a:p>
      </dgm:t>
    </dgm:pt>
    <dgm:pt modelId="{835470E3-1E4D-4FEC-B539-5389EA6E968D}" type="sibTrans" cxnId="{81F484AE-1F5D-40DC-B211-74322EB72594}">
      <dgm:prSet/>
      <dgm:spPr/>
      <dgm:t>
        <a:bodyPr/>
        <a:lstStyle/>
        <a:p>
          <a:endParaRPr lang="en-US"/>
        </a:p>
      </dgm:t>
    </dgm:pt>
    <dgm:pt modelId="{59804315-C8B7-4C85-9D94-4CA785BCF62A}" type="pres">
      <dgm:prSet presAssocID="{5E4E0B30-7AC8-49FC-9B8E-ADC4AD98D6BF}" presName="root" presStyleCnt="0">
        <dgm:presLayoutVars>
          <dgm:dir/>
          <dgm:resizeHandles val="exact"/>
        </dgm:presLayoutVars>
      </dgm:prSet>
      <dgm:spPr/>
    </dgm:pt>
    <dgm:pt modelId="{1ACC4CC0-6B2E-4E45-B9BA-B2CDAFEAAD16}" type="pres">
      <dgm:prSet presAssocID="{5E4E0B30-7AC8-49FC-9B8E-ADC4AD98D6BF}" presName="container" presStyleCnt="0">
        <dgm:presLayoutVars>
          <dgm:dir/>
          <dgm:resizeHandles val="exact"/>
        </dgm:presLayoutVars>
      </dgm:prSet>
      <dgm:spPr/>
    </dgm:pt>
    <dgm:pt modelId="{3DAB83F3-A6A7-45FF-8D17-407FE995612E}" type="pres">
      <dgm:prSet presAssocID="{25A7B701-EDCE-4401-81E0-329B9997553A}" presName="compNode" presStyleCnt="0"/>
      <dgm:spPr/>
    </dgm:pt>
    <dgm:pt modelId="{8BC135C3-2F50-4622-89F8-63E9FDE3F6B8}" type="pres">
      <dgm:prSet presAssocID="{25A7B701-EDCE-4401-81E0-329B9997553A}" presName="iconBgRect" presStyleLbl="bgShp" presStyleIdx="0" presStyleCnt="4"/>
      <dgm:spPr>
        <a:solidFill>
          <a:srgbClr val="016E99"/>
        </a:solidFill>
      </dgm:spPr>
    </dgm:pt>
    <dgm:pt modelId="{9DC00E4B-52E1-44E9-8AF9-166F2F08F294}" type="pres">
      <dgm:prSet presAssocID="{25A7B701-EDCE-4401-81E0-329B9997553A}"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itcoin"/>
        </a:ext>
      </dgm:extLst>
    </dgm:pt>
    <dgm:pt modelId="{1B563253-CC90-47C1-B209-C423D94BC990}" type="pres">
      <dgm:prSet presAssocID="{25A7B701-EDCE-4401-81E0-329B9997553A}" presName="spaceRect" presStyleCnt="0"/>
      <dgm:spPr/>
    </dgm:pt>
    <dgm:pt modelId="{A6E2BD65-6E0D-42E4-8A55-35FFA6283BBF}" type="pres">
      <dgm:prSet presAssocID="{25A7B701-EDCE-4401-81E0-329B9997553A}" presName="textRect" presStyleLbl="revTx" presStyleIdx="0" presStyleCnt="4">
        <dgm:presLayoutVars>
          <dgm:chMax val="1"/>
          <dgm:chPref val="1"/>
        </dgm:presLayoutVars>
      </dgm:prSet>
      <dgm:spPr/>
    </dgm:pt>
    <dgm:pt modelId="{30299B35-324F-44B8-B891-E44FFA426433}" type="pres">
      <dgm:prSet presAssocID="{08A114E2-7803-4744-B4A6-33B4A184A498}" presName="sibTrans" presStyleLbl="sibTrans2D1" presStyleIdx="0" presStyleCnt="0"/>
      <dgm:spPr/>
    </dgm:pt>
    <dgm:pt modelId="{49E9EDC0-CDD5-40D8-B653-7099560E9492}" type="pres">
      <dgm:prSet presAssocID="{CD447FE1-0EB6-4DD0-A66D-E6299A5BD3E4}" presName="compNode" presStyleCnt="0"/>
      <dgm:spPr/>
    </dgm:pt>
    <dgm:pt modelId="{FE8DC30C-9CAA-4551-9423-0221E67F4E20}" type="pres">
      <dgm:prSet presAssocID="{CD447FE1-0EB6-4DD0-A66D-E6299A5BD3E4}" presName="iconBgRect" presStyleLbl="bgShp" presStyleIdx="1" presStyleCnt="4"/>
      <dgm:spPr>
        <a:solidFill>
          <a:srgbClr val="9DCEE7"/>
        </a:solidFill>
      </dgm:spPr>
    </dgm:pt>
    <dgm:pt modelId="{064F73ED-EE9F-4874-A5CE-DBABD8240E6A}" type="pres">
      <dgm:prSet presAssocID="{CD447FE1-0EB6-4DD0-A66D-E6299A5BD3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C1E23BA-BBA1-486A-B8F2-732C66F41021}" type="pres">
      <dgm:prSet presAssocID="{CD447FE1-0EB6-4DD0-A66D-E6299A5BD3E4}" presName="spaceRect" presStyleCnt="0"/>
      <dgm:spPr/>
    </dgm:pt>
    <dgm:pt modelId="{EE50621E-9976-4642-B850-05866BC3E25A}" type="pres">
      <dgm:prSet presAssocID="{CD447FE1-0EB6-4DD0-A66D-E6299A5BD3E4}" presName="textRect" presStyleLbl="revTx" presStyleIdx="1" presStyleCnt="4">
        <dgm:presLayoutVars>
          <dgm:chMax val="1"/>
          <dgm:chPref val="1"/>
        </dgm:presLayoutVars>
      </dgm:prSet>
      <dgm:spPr/>
    </dgm:pt>
    <dgm:pt modelId="{6B8262C1-FB06-48C3-B24D-BB7B8EAB1A27}" type="pres">
      <dgm:prSet presAssocID="{4E7303C4-5CDD-42A0-BC43-1092A2A07FB0}" presName="sibTrans" presStyleLbl="sibTrans2D1" presStyleIdx="0" presStyleCnt="0"/>
      <dgm:spPr/>
    </dgm:pt>
    <dgm:pt modelId="{45196BED-3227-4FE8-8BA8-0E4A336106BE}" type="pres">
      <dgm:prSet presAssocID="{D80CA6A5-BC0B-46DE-B8D0-D3D057C99479}" presName="compNode" presStyleCnt="0"/>
      <dgm:spPr/>
    </dgm:pt>
    <dgm:pt modelId="{2424B996-9D19-483D-A532-E194A3530C8D}" type="pres">
      <dgm:prSet presAssocID="{D80CA6A5-BC0B-46DE-B8D0-D3D057C99479}" presName="iconBgRect" presStyleLbl="bgShp" presStyleIdx="2" presStyleCnt="4"/>
      <dgm:spPr>
        <a:solidFill>
          <a:srgbClr val="D5E7F7"/>
        </a:solidFill>
      </dgm:spPr>
    </dgm:pt>
    <dgm:pt modelId="{901DF443-8585-4683-944A-16A5895BE479}" type="pres">
      <dgm:prSet presAssocID="{D80CA6A5-BC0B-46DE-B8D0-D3D057C994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6E9E7ED3-CEF5-45D4-9FE5-A3B2A9A026AA}" type="pres">
      <dgm:prSet presAssocID="{D80CA6A5-BC0B-46DE-B8D0-D3D057C99479}" presName="spaceRect" presStyleCnt="0"/>
      <dgm:spPr/>
    </dgm:pt>
    <dgm:pt modelId="{EB163A4E-CE12-4DDF-9FCD-580F8BA04C3F}" type="pres">
      <dgm:prSet presAssocID="{D80CA6A5-BC0B-46DE-B8D0-D3D057C99479}" presName="textRect" presStyleLbl="revTx" presStyleIdx="2" presStyleCnt="4">
        <dgm:presLayoutVars>
          <dgm:chMax val="1"/>
          <dgm:chPref val="1"/>
        </dgm:presLayoutVars>
      </dgm:prSet>
      <dgm:spPr/>
    </dgm:pt>
    <dgm:pt modelId="{621F9637-8876-4930-A34F-F46AA1E2069A}" type="pres">
      <dgm:prSet presAssocID="{4A9051EE-BB63-48AC-9A95-D58EE6B1F866}" presName="sibTrans" presStyleLbl="sibTrans2D1" presStyleIdx="0" presStyleCnt="0"/>
      <dgm:spPr/>
    </dgm:pt>
    <dgm:pt modelId="{AD8352FF-DA6A-48FE-AD74-CA700EA492E9}" type="pres">
      <dgm:prSet presAssocID="{E08C9554-21FD-4B64-BAC7-85BD04318F53}" presName="compNode" presStyleCnt="0"/>
      <dgm:spPr/>
    </dgm:pt>
    <dgm:pt modelId="{CD2BD6BC-FCE0-44C3-94AF-4E3ECE60A5F9}" type="pres">
      <dgm:prSet presAssocID="{E08C9554-21FD-4B64-BAC7-85BD04318F53}" presName="iconBgRect" presStyleLbl="bgShp" presStyleIdx="3" presStyleCnt="4"/>
      <dgm:spPr>
        <a:solidFill>
          <a:schemeClr val="accent2">
            <a:lumMod val="50000"/>
          </a:schemeClr>
        </a:solidFill>
      </dgm:spPr>
    </dgm:pt>
    <dgm:pt modelId="{428E4B93-CDA0-4DEC-8335-53C63E4006E1}" type="pres">
      <dgm:prSet presAssocID="{E08C9554-21FD-4B64-BAC7-85BD04318F53}"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uble"/>
        </a:ext>
      </dgm:extLst>
    </dgm:pt>
    <dgm:pt modelId="{375ADEAE-D6C2-4439-8B35-AFFFCAD9F4B2}" type="pres">
      <dgm:prSet presAssocID="{E08C9554-21FD-4B64-BAC7-85BD04318F53}" presName="spaceRect" presStyleCnt="0"/>
      <dgm:spPr/>
    </dgm:pt>
    <dgm:pt modelId="{0DE267D9-5294-479B-B733-6DD03CD9D5C6}" type="pres">
      <dgm:prSet presAssocID="{E08C9554-21FD-4B64-BAC7-85BD04318F53}" presName="textRect" presStyleLbl="revTx" presStyleIdx="3" presStyleCnt="4">
        <dgm:presLayoutVars>
          <dgm:chMax val="1"/>
          <dgm:chPref val="1"/>
        </dgm:presLayoutVars>
      </dgm:prSet>
      <dgm:spPr/>
    </dgm:pt>
  </dgm:ptLst>
  <dgm:cxnLst>
    <dgm:cxn modelId="{6C3C4132-2C17-4F6A-A5DF-8068E187BE24}" type="presOf" srcId="{D80CA6A5-BC0B-46DE-B8D0-D3D057C99479}" destId="{EB163A4E-CE12-4DDF-9FCD-580F8BA04C3F}" srcOrd="0" destOrd="0" presId="urn:microsoft.com/office/officeart/2018/2/layout/IconCircleList"/>
    <dgm:cxn modelId="{F7E9685D-F53E-4141-BBA5-874F65DE9523}" type="presOf" srcId="{25A7B701-EDCE-4401-81E0-329B9997553A}" destId="{A6E2BD65-6E0D-42E4-8A55-35FFA6283BBF}" srcOrd="0" destOrd="0" presId="urn:microsoft.com/office/officeart/2018/2/layout/IconCircleList"/>
    <dgm:cxn modelId="{4E8A584E-34B5-4EB3-B493-5B88DD627BCB}" srcId="{5E4E0B30-7AC8-49FC-9B8E-ADC4AD98D6BF}" destId="{CD447FE1-0EB6-4DD0-A66D-E6299A5BD3E4}" srcOrd="1" destOrd="0" parTransId="{8730A926-AC50-48B8-8E3D-3E24EC8C707C}" sibTransId="{4E7303C4-5CDD-42A0-BC43-1092A2A07FB0}"/>
    <dgm:cxn modelId="{592D9E55-84AD-4734-924F-107B4BB1EBAC}" type="presOf" srcId="{08A114E2-7803-4744-B4A6-33B4A184A498}" destId="{30299B35-324F-44B8-B891-E44FFA426433}" srcOrd="0" destOrd="0" presId="urn:microsoft.com/office/officeart/2018/2/layout/IconCircleList"/>
    <dgm:cxn modelId="{2551607E-9764-4F79-A66C-5916957C7750}" type="presOf" srcId="{CD447FE1-0EB6-4DD0-A66D-E6299A5BD3E4}" destId="{EE50621E-9976-4642-B850-05866BC3E25A}" srcOrd="0" destOrd="0" presId="urn:microsoft.com/office/officeart/2018/2/layout/IconCircleList"/>
    <dgm:cxn modelId="{0CB45087-519F-462A-BFB1-BFB2941FD4D1}" srcId="{5E4E0B30-7AC8-49FC-9B8E-ADC4AD98D6BF}" destId="{D80CA6A5-BC0B-46DE-B8D0-D3D057C99479}" srcOrd="2" destOrd="0" parTransId="{A6E5E3B5-1B31-4B6D-873B-E983D03E32AC}" sibTransId="{4A9051EE-BB63-48AC-9A95-D58EE6B1F866}"/>
    <dgm:cxn modelId="{81F484AE-1F5D-40DC-B211-74322EB72594}" srcId="{5E4E0B30-7AC8-49FC-9B8E-ADC4AD98D6BF}" destId="{E08C9554-21FD-4B64-BAC7-85BD04318F53}" srcOrd="3" destOrd="0" parTransId="{534EB170-567D-41C1-A7DD-2D13DCAEE5D8}" sibTransId="{835470E3-1E4D-4FEC-B539-5389EA6E968D}"/>
    <dgm:cxn modelId="{F50614D7-ED5E-4109-841B-1A937A4B01B2}" type="presOf" srcId="{4A9051EE-BB63-48AC-9A95-D58EE6B1F866}" destId="{621F9637-8876-4930-A34F-F46AA1E2069A}" srcOrd="0" destOrd="0" presId="urn:microsoft.com/office/officeart/2018/2/layout/IconCircleList"/>
    <dgm:cxn modelId="{A496B3D8-FA05-4A0D-8FF5-433CE390EABC}" srcId="{5E4E0B30-7AC8-49FC-9B8E-ADC4AD98D6BF}" destId="{25A7B701-EDCE-4401-81E0-329B9997553A}" srcOrd="0" destOrd="0" parTransId="{3CA53033-6DAE-4F69-A93F-EB6C9B5C473E}" sibTransId="{08A114E2-7803-4744-B4A6-33B4A184A498}"/>
    <dgm:cxn modelId="{8D9FB1DA-3F5E-4F83-AC33-976EB6283522}" type="presOf" srcId="{5E4E0B30-7AC8-49FC-9B8E-ADC4AD98D6BF}" destId="{59804315-C8B7-4C85-9D94-4CA785BCF62A}" srcOrd="0" destOrd="0" presId="urn:microsoft.com/office/officeart/2018/2/layout/IconCircleList"/>
    <dgm:cxn modelId="{768002F5-8861-40F7-A6A8-FB7B43840C52}" type="presOf" srcId="{4E7303C4-5CDD-42A0-BC43-1092A2A07FB0}" destId="{6B8262C1-FB06-48C3-B24D-BB7B8EAB1A27}" srcOrd="0" destOrd="0" presId="urn:microsoft.com/office/officeart/2018/2/layout/IconCircleList"/>
    <dgm:cxn modelId="{FE5ABDF7-2E82-46E5-A966-37CAE92ADAF7}" type="presOf" srcId="{E08C9554-21FD-4B64-BAC7-85BD04318F53}" destId="{0DE267D9-5294-479B-B733-6DD03CD9D5C6}" srcOrd="0" destOrd="0" presId="urn:microsoft.com/office/officeart/2018/2/layout/IconCircleList"/>
    <dgm:cxn modelId="{7022D281-EBD7-41C6-B8D6-8AFC680F3AC3}" type="presParOf" srcId="{59804315-C8B7-4C85-9D94-4CA785BCF62A}" destId="{1ACC4CC0-6B2E-4E45-B9BA-B2CDAFEAAD16}" srcOrd="0" destOrd="0" presId="urn:microsoft.com/office/officeart/2018/2/layout/IconCircleList"/>
    <dgm:cxn modelId="{C6AB29B7-1D39-4EA7-B246-8461FE2F4DB5}" type="presParOf" srcId="{1ACC4CC0-6B2E-4E45-B9BA-B2CDAFEAAD16}" destId="{3DAB83F3-A6A7-45FF-8D17-407FE995612E}" srcOrd="0" destOrd="0" presId="urn:microsoft.com/office/officeart/2018/2/layout/IconCircleList"/>
    <dgm:cxn modelId="{050B9B3E-4D4E-423F-B510-FA464BE06936}" type="presParOf" srcId="{3DAB83F3-A6A7-45FF-8D17-407FE995612E}" destId="{8BC135C3-2F50-4622-89F8-63E9FDE3F6B8}" srcOrd="0" destOrd="0" presId="urn:microsoft.com/office/officeart/2018/2/layout/IconCircleList"/>
    <dgm:cxn modelId="{F6CD121F-845D-4A6D-86DA-E05B2DFA4058}" type="presParOf" srcId="{3DAB83F3-A6A7-45FF-8D17-407FE995612E}" destId="{9DC00E4B-52E1-44E9-8AF9-166F2F08F294}" srcOrd="1" destOrd="0" presId="urn:microsoft.com/office/officeart/2018/2/layout/IconCircleList"/>
    <dgm:cxn modelId="{3A394D09-C883-4088-8ACE-4B8AB0AB1DCA}" type="presParOf" srcId="{3DAB83F3-A6A7-45FF-8D17-407FE995612E}" destId="{1B563253-CC90-47C1-B209-C423D94BC990}" srcOrd="2" destOrd="0" presId="urn:microsoft.com/office/officeart/2018/2/layout/IconCircleList"/>
    <dgm:cxn modelId="{12A3467A-F0A8-4411-AD00-0AE0B9E2EF32}" type="presParOf" srcId="{3DAB83F3-A6A7-45FF-8D17-407FE995612E}" destId="{A6E2BD65-6E0D-42E4-8A55-35FFA6283BBF}" srcOrd="3" destOrd="0" presId="urn:microsoft.com/office/officeart/2018/2/layout/IconCircleList"/>
    <dgm:cxn modelId="{B4ECB02D-D51F-46A2-928F-E1094D72DF4D}" type="presParOf" srcId="{1ACC4CC0-6B2E-4E45-B9BA-B2CDAFEAAD16}" destId="{30299B35-324F-44B8-B891-E44FFA426433}" srcOrd="1" destOrd="0" presId="urn:microsoft.com/office/officeart/2018/2/layout/IconCircleList"/>
    <dgm:cxn modelId="{1D10438D-D752-4A9C-9DD2-95F7B85A7921}" type="presParOf" srcId="{1ACC4CC0-6B2E-4E45-B9BA-B2CDAFEAAD16}" destId="{49E9EDC0-CDD5-40D8-B653-7099560E9492}" srcOrd="2" destOrd="0" presId="urn:microsoft.com/office/officeart/2018/2/layout/IconCircleList"/>
    <dgm:cxn modelId="{CAAC1A05-CCEC-4ABC-8A4E-1DBF84A175F5}" type="presParOf" srcId="{49E9EDC0-CDD5-40D8-B653-7099560E9492}" destId="{FE8DC30C-9CAA-4551-9423-0221E67F4E20}" srcOrd="0" destOrd="0" presId="urn:microsoft.com/office/officeart/2018/2/layout/IconCircleList"/>
    <dgm:cxn modelId="{29B4660E-456F-4815-9329-9E3AFE5C9E94}" type="presParOf" srcId="{49E9EDC0-CDD5-40D8-B653-7099560E9492}" destId="{064F73ED-EE9F-4874-A5CE-DBABD8240E6A}" srcOrd="1" destOrd="0" presId="urn:microsoft.com/office/officeart/2018/2/layout/IconCircleList"/>
    <dgm:cxn modelId="{BE5DC008-38A0-4189-A4ED-BFBF42266A08}" type="presParOf" srcId="{49E9EDC0-CDD5-40D8-B653-7099560E9492}" destId="{0C1E23BA-BBA1-486A-B8F2-732C66F41021}" srcOrd="2" destOrd="0" presId="urn:microsoft.com/office/officeart/2018/2/layout/IconCircleList"/>
    <dgm:cxn modelId="{31AFCB9B-39BB-4335-B332-86A19FB01F93}" type="presParOf" srcId="{49E9EDC0-CDD5-40D8-B653-7099560E9492}" destId="{EE50621E-9976-4642-B850-05866BC3E25A}" srcOrd="3" destOrd="0" presId="urn:microsoft.com/office/officeart/2018/2/layout/IconCircleList"/>
    <dgm:cxn modelId="{D1F4FCA2-0D81-473A-88FD-C49DC397015B}" type="presParOf" srcId="{1ACC4CC0-6B2E-4E45-B9BA-B2CDAFEAAD16}" destId="{6B8262C1-FB06-48C3-B24D-BB7B8EAB1A27}" srcOrd="3" destOrd="0" presId="urn:microsoft.com/office/officeart/2018/2/layout/IconCircleList"/>
    <dgm:cxn modelId="{7484E99B-9EB2-4B64-A2C2-7A59FCF5A875}" type="presParOf" srcId="{1ACC4CC0-6B2E-4E45-B9BA-B2CDAFEAAD16}" destId="{45196BED-3227-4FE8-8BA8-0E4A336106BE}" srcOrd="4" destOrd="0" presId="urn:microsoft.com/office/officeart/2018/2/layout/IconCircleList"/>
    <dgm:cxn modelId="{1443265E-708A-4F35-82CD-642D5C6C2690}" type="presParOf" srcId="{45196BED-3227-4FE8-8BA8-0E4A336106BE}" destId="{2424B996-9D19-483D-A532-E194A3530C8D}" srcOrd="0" destOrd="0" presId="urn:microsoft.com/office/officeart/2018/2/layout/IconCircleList"/>
    <dgm:cxn modelId="{97476417-B4A0-4002-BAEE-B4BFC2A12D56}" type="presParOf" srcId="{45196BED-3227-4FE8-8BA8-0E4A336106BE}" destId="{901DF443-8585-4683-944A-16A5895BE479}" srcOrd="1" destOrd="0" presId="urn:microsoft.com/office/officeart/2018/2/layout/IconCircleList"/>
    <dgm:cxn modelId="{503C84D1-48D7-4DBC-83E3-0973BB64D6BB}" type="presParOf" srcId="{45196BED-3227-4FE8-8BA8-0E4A336106BE}" destId="{6E9E7ED3-CEF5-45D4-9FE5-A3B2A9A026AA}" srcOrd="2" destOrd="0" presId="urn:microsoft.com/office/officeart/2018/2/layout/IconCircleList"/>
    <dgm:cxn modelId="{6B2E483F-5457-4BE3-A7DC-CDC752A345E5}" type="presParOf" srcId="{45196BED-3227-4FE8-8BA8-0E4A336106BE}" destId="{EB163A4E-CE12-4DDF-9FCD-580F8BA04C3F}" srcOrd="3" destOrd="0" presId="urn:microsoft.com/office/officeart/2018/2/layout/IconCircleList"/>
    <dgm:cxn modelId="{B66DC74B-DC2D-47DC-B7F1-6F7AF61BD11F}" type="presParOf" srcId="{1ACC4CC0-6B2E-4E45-B9BA-B2CDAFEAAD16}" destId="{621F9637-8876-4930-A34F-F46AA1E2069A}" srcOrd="5" destOrd="0" presId="urn:microsoft.com/office/officeart/2018/2/layout/IconCircleList"/>
    <dgm:cxn modelId="{822020EA-0839-4569-83B4-CF7E713DC4A2}" type="presParOf" srcId="{1ACC4CC0-6B2E-4E45-B9BA-B2CDAFEAAD16}" destId="{AD8352FF-DA6A-48FE-AD74-CA700EA492E9}" srcOrd="6" destOrd="0" presId="urn:microsoft.com/office/officeart/2018/2/layout/IconCircleList"/>
    <dgm:cxn modelId="{AFA79BF6-BD97-4340-9760-8C6DC219D169}" type="presParOf" srcId="{AD8352FF-DA6A-48FE-AD74-CA700EA492E9}" destId="{CD2BD6BC-FCE0-44C3-94AF-4E3ECE60A5F9}" srcOrd="0" destOrd="0" presId="urn:microsoft.com/office/officeart/2018/2/layout/IconCircleList"/>
    <dgm:cxn modelId="{727885F4-91B8-4859-A1F6-B5D1C49A0E3F}" type="presParOf" srcId="{AD8352FF-DA6A-48FE-AD74-CA700EA492E9}" destId="{428E4B93-CDA0-4DEC-8335-53C63E4006E1}" srcOrd="1" destOrd="0" presId="urn:microsoft.com/office/officeart/2018/2/layout/IconCircleList"/>
    <dgm:cxn modelId="{DA2ED500-ECE5-4D37-89CF-20E98D81E30D}" type="presParOf" srcId="{AD8352FF-DA6A-48FE-AD74-CA700EA492E9}" destId="{375ADEAE-D6C2-4439-8B35-AFFFCAD9F4B2}" srcOrd="2" destOrd="0" presId="urn:microsoft.com/office/officeart/2018/2/layout/IconCircleList"/>
    <dgm:cxn modelId="{AC007B2A-3EFA-4B6C-B840-D06BEF3A43D5}" type="presParOf" srcId="{AD8352FF-DA6A-48FE-AD74-CA700EA492E9}" destId="{0DE267D9-5294-479B-B733-6DD03CD9D5C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4906D-B612-4795-9A07-56BA0530E4D9}">
      <dsp:nvSpPr>
        <dsp:cNvPr id="0" name=""/>
        <dsp:cNvSpPr/>
      </dsp:nvSpPr>
      <dsp:spPr>
        <a:xfrm>
          <a:off x="0" y="1619"/>
          <a:ext cx="6513603" cy="690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ED33D-E033-42BD-818B-389E25CAAB01}">
      <dsp:nvSpPr>
        <dsp:cNvPr id="0" name=""/>
        <dsp:cNvSpPr/>
      </dsp:nvSpPr>
      <dsp:spPr>
        <a:xfrm>
          <a:off x="208729" y="156872"/>
          <a:ext cx="379508" cy="3795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B2177D-3954-48A7-A652-9ACD56D73671}">
      <dsp:nvSpPr>
        <dsp:cNvPr id="0" name=""/>
        <dsp:cNvSpPr/>
      </dsp:nvSpPr>
      <dsp:spPr>
        <a:xfrm>
          <a:off x="796968" y="1619"/>
          <a:ext cx="57166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100000"/>
            </a:lnSpc>
            <a:spcBef>
              <a:spcPct val="0"/>
            </a:spcBef>
            <a:spcAft>
              <a:spcPct val="35000"/>
            </a:spcAft>
            <a:buNone/>
          </a:pPr>
          <a:r>
            <a:rPr lang="en-US" sz="1900" kern="1200"/>
            <a:t>The Background</a:t>
          </a:r>
        </a:p>
      </dsp:txBody>
      <dsp:txXfrm>
        <a:off x="796968" y="1619"/>
        <a:ext cx="5716635" cy="690015"/>
      </dsp:txXfrm>
    </dsp:sp>
    <dsp:sp modelId="{90412093-B772-44A6-9C53-FD083B9CC696}">
      <dsp:nvSpPr>
        <dsp:cNvPr id="0" name=""/>
        <dsp:cNvSpPr/>
      </dsp:nvSpPr>
      <dsp:spPr>
        <a:xfrm>
          <a:off x="0" y="864138"/>
          <a:ext cx="6513603" cy="690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5F65EF-084C-4B10-85DF-52FBC62E389E}">
      <dsp:nvSpPr>
        <dsp:cNvPr id="0" name=""/>
        <dsp:cNvSpPr/>
      </dsp:nvSpPr>
      <dsp:spPr>
        <a:xfrm>
          <a:off x="208729" y="1019392"/>
          <a:ext cx="379508" cy="3795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B4322-280B-4222-9B55-BAE5F1B3BB0C}">
      <dsp:nvSpPr>
        <dsp:cNvPr id="0" name=""/>
        <dsp:cNvSpPr/>
      </dsp:nvSpPr>
      <dsp:spPr>
        <a:xfrm>
          <a:off x="796968" y="864138"/>
          <a:ext cx="57166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100000"/>
            </a:lnSpc>
            <a:spcBef>
              <a:spcPct val="0"/>
            </a:spcBef>
            <a:spcAft>
              <a:spcPct val="35000"/>
            </a:spcAft>
            <a:buNone/>
          </a:pPr>
          <a:r>
            <a:rPr lang="en-US" sz="1900" kern="1200"/>
            <a:t>The Rule</a:t>
          </a:r>
        </a:p>
      </dsp:txBody>
      <dsp:txXfrm>
        <a:off x="796968" y="864138"/>
        <a:ext cx="5716635" cy="690015"/>
      </dsp:txXfrm>
    </dsp:sp>
    <dsp:sp modelId="{328672A3-249E-43DC-8BEA-9F610372DDF2}">
      <dsp:nvSpPr>
        <dsp:cNvPr id="0" name=""/>
        <dsp:cNvSpPr/>
      </dsp:nvSpPr>
      <dsp:spPr>
        <a:xfrm>
          <a:off x="0" y="1726658"/>
          <a:ext cx="6513603" cy="690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5D3E0-31C3-46DD-9B44-1E367AB4E557}">
      <dsp:nvSpPr>
        <dsp:cNvPr id="0" name=""/>
        <dsp:cNvSpPr/>
      </dsp:nvSpPr>
      <dsp:spPr>
        <a:xfrm>
          <a:off x="208729" y="1881911"/>
          <a:ext cx="379508" cy="3795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E39542-2847-454F-BC1C-52E66024C92B}">
      <dsp:nvSpPr>
        <dsp:cNvPr id="0" name=""/>
        <dsp:cNvSpPr/>
      </dsp:nvSpPr>
      <dsp:spPr>
        <a:xfrm>
          <a:off x="796968" y="1726658"/>
          <a:ext cx="57166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100000"/>
            </a:lnSpc>
            <a:spcBef>
              <a:spcPct val="0"/>
            </a:spcBef>
            <a:spcAft>
              <a:spcPct val="35000"/>
            </a:spcAft>
            <a:buNone/>
          </a:pPr>
          <a:r>
            <a:rPr lang="en-US" sz="1900" kern="1200" dirty="0"/>
            <a:t>The Client Relationship Summary (Form CRS)</a:t>
          </a:r>
        </a:p>
      </dsp:txBody>
      <dsp:txXfrm>
        <a:off x="796968" y="1726658"/>
        <a:ext cx="5716635" cy="690015"/>
      </dsp:txXfrm>
    </dsp:sp>
    <dsp:sp modelId="{96B70F1E-AAA5-4424-BC97-941A5EF4C4C6}">
      <dsp:nvSpPr>
        <dsp:cNvPr id="0" name=""/>
        <dsp:cNvSpPr/>
      </dsp:nvSpPr>
      <dsp:spPr>
        <a:xfrm>
          <a:off x="0" y="2589177"/>
          <a:ext cx="6513603" cy="690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19D17-7D45-4C0F-9A6C-ED7BDE2E2F0E}">
      <dsp:nvSpPr>
        <dsp:cNvPr id="0" name=""/>
        <dsp:cNvSpPr/>
      </dsp:nvSpPr>
      <dsp:spPr>
        <a:xfrm>
          <a:off x="208729" y="2744431"/>
          <a:ext cx="379508" cy="3795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2BFF51-9609-46DB-BD29-5158BBEA7742}">
      <dsp:nvSpPr>
        <dsp:cNvPr id="0" name=""/>
        <dsp:cNvSpPr/>
      </dsp:nvSpPr>
      <dsp:spPr>
        <a:xfrm>
          <a:off x="796968" y="2589177"/>
          <a:ext cx="57166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100000"/>
            </a:lnSpc>
            <a:spcBef>
              <a:spcPct val="0"/>
            </a:spcBef>
            <a:spcAft>
              <a:spcPct val="35000"/>
            </a:spcAft>
            <a:buNone/>
          </a:pPr>
          <a:r>
            <a:rPr lang="en-US" sz="1900" kern="1200"/>
            <a:t>Effective Date</a:t>
          </a:r>
        </a:p>
      </dsp:txBody>
      <dsp:txXfrm>
        <a:off x="796968" y="2589177"/>
        <a:ext cx="5716635" cy="690015"/>
      </dsp:txXfrm>
    </dsp:sp>
    <dsp:sp modelId="{655C3C72-D4F7-4D1E-8701-A2B850174305}">
      <dsp:nvSpPr>
        <dsp:cNvPr id="0" name=""/>
        <dsp:cNvSpPr/>
      </dsp:nvSpPr>
      <dsp:spPr>
        <a:xfrm>
          <a:off x="0" y="3339521"/>
          <a:ext cx="6513603" cy="690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1DD4B-D804-4AC6-B333-3397FF755EAD}">
      <dsp:nvSpPr>
        <dsp:cNvPr id="0" name=""/>
        <dsp:cNvSpPr/>
      </dsp:nvSpPr>
      <dsp:spPr>
        <a:xfrm>
          <a:off x="208729" y="3606951"/>
          <a:ext cx="379508" cy="3795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20C403-7A1A-4CF1-A16B-47CAC2D3D8F0}">
      <dsp:nvSpPr>
        <dsp:cNvPr id="0" name=""/>
        <dsp:cNvSpPr/>
      </dsp:nvSpPr>
      <dsp:spPr>
        <a:xfrm>
          <a:off x="796968" y="3451697"/>
          <a:ext cx="57166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100000"/>
            </a:lnSpc>
            <a:spcBef>
              <a:spcPct val="0"/>
            </a:spcBef>
            <a:spcAft>
              <a:spcPct val="35000"/>
            </a:spcAft>
            <a:buNone/>
          </a:pPr>
          <a:r>
            <a:rPr lang="en-US" sz="1900" kern="1200"/>
            <a:t>State Activities</a:t>
          </a:r>
        </a:p>
      </dsp:txBody>
      <dsp:txXfrm>
        <a:off x="796968" y="3451697"/>
        <a:ext cx="5716635" cy="690015"/>
      </dsp:txXfrm>
    </dsp:sp>
    <dsp:sp modelId="{A137EDD0-C6CA-4A97-AB44-CAC90020DCED}">
      <dsp:nvSpPr>
        <dsp:cNvPr id="0" name=""/>
        <dsp:cNvSpPr/>
      </dsp:nvSpPr>
      <dsp:spPr>
        <a:xfrm>
          <a:off x="0" y="4314217"/>
          <a:ext cx="6513603" cy="6900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DA165-0B8D-4BF8-90D5-208FCF45A1BA}">
      <dsp:nvSpPr>
        <dsp:cNvPr id="0" name=""/>
        <dsp:cNvSpPr/>
      </dsp:nvSpPr>
      <dsp:spPr>
        <a:xfrm>
          <a:off x="208729" y="4469470"/>
          <a:ext cx="379508" cy="3795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D05AD2-75EE-444D-99E9-D4B1242F0B5E}">
      <dsp:nvSpPr>
        <dsp:cNvPr id="0" name=""/>
        <dsp:cNvSpPr/>
      </dsp:nvSpPr>
      <dsp:spPr>
        <a:xfrm>
          <a:off x="796968" y="4314217"/>
          <a:ext cx="57166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100000"/>
            </a:lnSpc>
            <a:spcBef>
              <a:spcPct val="0"/>
            </a:spcBef>
            <a:spcAft>
              <a:spcPct val="35000"/>
            </a:spcAft>
            <a:buNone/>
          </a:pPr>
          <a:r>
            <a:rPr lang="en-US" sz="1900" kern="1200" dirty="0"/>
            <a:t>What This All Means in the Real World…</a:t>
          </a:r>
        </a:p>
      </dsp:txBody>
      <dsp:txXfrm>
        <a:off x="796968" y="4314217"/>
        <a:ext cx="5716635" cy="6900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CEF3A-C04C-442A-92F8-C35C888E88F1}">
      <dsp:nvSpPr>
        <dsp:cNvPr id="0" name=""/>
        <dsp:cNvSpPr/>
      </dsp:nvSpPr>
      <dsp:spPr>
        <a:xfrm>
          <a:off x="0" y="641120"/>
          <a:ext cx="6513603" cy="1651981"/>
        </a:xfrm>
        <a:prstGeom prst="roundRect">
          <a:avLst>
            <a:gd name="adj" fmla="val 10000"/>
          </a:avLst>
        </a:prstGeom>
        <a:solidFill>
          <a:srgbClr val="016E99"/>
        </a:solidFill>
        <a:ln>
          <a:noFill/>
        </a:ln>
        <a:effectLst/>
      </dsp:spPr>
      <dsp:style>
        <a:lnRef idx="0">
          <a:scrgbClr r="0" g="0" b="0"/>
        </a:lnRef>
        <a:fillRef idx="1">
          <a:scrgbClr r="0" g="0" b="0"/>
        </a:fillRef>
        <a:effectRef idx="0">
          <a:scrgbClr r="0" g="0" b="0"/>
        </a:effectRef>
        <a:fontRef idx="minor"/>
      </dsp:style>
    </dsp:sp>
    <dsp:sp modelId="{A9FC28D6-C208-42EC-AF6B-75E6F1C21D6B}">
      <dsp:nvSpPr>
        <dsp:cNvPr id="0" name=""/>
        <dsp:cNvSpPr/>
      </dsp:nvSpPr>
      <dsp:spPr>
        <a:xfrm>
          <a:off x="499724" y="1012816"/>
          <a:ext cx="908589" cy="90858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5F1C4-A691-4B48-B1D8-60036F42E261}">
      <dsp:nvSpPr>
        <dsp:cNvPr id="0" name=""/>
        <dsp:cNvSpPr/>
      </dsp:nvSpPr>
      <dsp:spPr>
        <a:xfrm>
          <a:off x="1908038" y="641120"/>
          <a:ext cx="4605565" cy="1651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835" tIns="174835" rIns="174835" bIns="174835" numCol="1" spcCol="1270" anchor="ctr" anchorCtr="0">
          <a:noAutofit/>
        </a:bodyPr>
        <a:lstStyle/>
        <a:p>
          <a:pPr marL="0" lvl="0" indent="0" algn="l" defTabSz="800100">
            <a:lnSpc>
              <a:spcPct val="100000"/>
            </a:lnSpc>
            <a:spcBef>
              <a:spcPct val="0"/>
            </a:spcBef>
            <a:spcAft>
              <a:spcPct val="35000"/>
            </a:spcAft>
            <a:buNone/>
          </a:pPr>
          <a:r>
            <a:rPr lang="en-US" sz="1800" kern="1200"/>
            <a:t>Applies directly to </a:t>
          </a:r>
          <a:r>
            <a:rPr lang="en-US" sz="1800" b="1" kern="1200"/>
            <a:t>BDs (not RRs)</a:t>
          </a:r>
          <a:endParaRPr lang="en-US" sz="1800" kern="1200"/>
        </a:p>
      </dsp:txBody>
      <dsp:txXfrm>
        <a:off x="1908038" y="641120"/>
        <a:ext cx="4605565" cy="1651981"/>
      </dsp:txXfrm>
    </dsp:sp>
    <dsp:sp modelId="{4FE15384-8FD9-4F6A-8E39-E1888784CAF5}">
      <dsp:nvSpPr>
        <dsp:cNvPr id="0" name=""/>
        <dsp:cNvSpPr/>
      </dsp:nvSpPr>
      <dsp:spPr>
        <a:xfrm>
          <a:off x="0" y="2706097"/>
          <a:ext cx="6513603" cy="2159387"/>
        </a:xfrm>
        <a:prstGeom prst="roundRect">
          <a:avLst>
            <a:gd name="adj" fmla="val 1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dsp:style>
    </dsp:sp>
    <dsp:sp modelId="{0C1DAA60-A8B7-43ED-9FD6-EEC1979AEB84}">
      <dsp:nvSpPr>
        <dsp:cNvPr id="0" name=""/>
        <dsp:cNvSpPr/>
      </dsp:nvSpPr>
      <dsp:spPr>
        <a:xfrm>
          <a:off x="499724" y="3331496"/>
          <a:ext cx="908589" cy="9085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2746F-7D31-41F4-96CA-636E8CDD6822}">
      <dsp:nvSpPr>
        <dsp:cNvPr id="0" name=""/>
        <dsp:cNvSpPr/>
      </dsp:nvSpPr>
      <dsp:spPr>
        <a:xfrm>
          <a:off x="1908038" y="2959800"/>
          <a:ext cx="4605565" cy="1651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835" tIns="174835" rIns="174835" bIns="174835" numCol="1" spcCol="1270" anchor="ctr" anchorCtr="0">
          <a:noAutofit/>
        </a:bodyPr>
        <a:lstStyle/>
        <a:p>
          <a:pPr marL="0" lvl="0" indent="0" algn="l" defTabSz="800100">
            <a:lnSpc>
              <a:spcPct val="100000"/>
            </a:lnSpc>
            <a:spcBef>
              <a:spcPct val="0"/>
            </a:spcBef>
            <a:spcAft>
              <a:spcPct val="35000"/>
            </a:spcAft>
            <a:buNone/>
          </a:pPr>
          <a:r>
            <a:rPr lang="en-US" sz="1800" kern="1200" dirty="0"/>
            <a:t>In addition to conflict-related policies and procedures, must have separate written policies and procedures reasonably designed to comply with Reg BI overall.</a:t>
          </a:r>
        </a:p>
      </dsp:txBody>
      <dsp:txXfrm>
        <a:off x="1908038" y="2959800"/>
        <a:ext cx="4605565" cy="16519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755B0-9B5C-4E9C-839F-3E70D2DCD59F}">
      <dsp:nvSpPr>
        <dsp:cNvPr id="0" name=""/>
        <dsp:cNvSpPr/>
      </dsp:nvSpPr>
      <dsp:spPr>
        <a:xfrm>
          <a:off x="771573" y="1296706"/>
          <a:ext cx="828351" cy="828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1F054-946B-4E88-9506-B3EDE1835B6A}">
      <dsp:nvSpPr>
        <dsp:cNvPr id="0" name=""/>
        <dsp:cNvSpPr/>
      </dsp:nvSpPr>
      <dsp:spPr>
        <a:xfrm>
          <a:off x="2389" y="2216299"/>
          <a:ext cx="2366718" cy="6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Applies to BDs/RRs </a:t>
          </a:r>
          <a:r>
            <a:rPr lang="en-US" sz="1400" u="sng" kern="1200"/>
            <a:t>and</a:t>
          </a:r>
          <a:r>
            <a:rPr lang="en-US" sz="1400" kern="1200"/>
            <a:t> IAs/IARs</a:t>
          </a:r>
        </a:p>
      </dsp:txBody>
      <dsp:txXfrm>
        <a:off x="2389" y="2216299"/>
        <a:ext cx="2366718" cy="615716"/>
      </dsp:txXfrm>
    </dsp:sp>
    <dsp:sp modelId="{B126343B-8012-4D0E-BE3D-324660A0C171}">
      <dsp:nvSpPr>
        <dsp:cNvPr id="0" name=""/>
        <dsp:cNvSpPr/>
      </dsp:nvSpPr>
      <dsp:spPr>
        <a:xfrm>
          <a:off x="2389" y="2874453"/>
          <a:ext cx="2366718" cy="544137"/>
        </a:xfrm>
        <a:prstGeom prst="rect">
          <a:avLst/>
        </a:prstGeom>
        <a:noFill/>
        <a:ln>
          <a:noFill/>
        </a:ln>
        <a:effectLst/>
      </dsp:spPr>
      <dsp:style>
        <a:lnRef idx="0">
          <a:scrgbClr r="0" g="0" b="0"/>
        </a:lnRef>
        <a:fillRef idx="0">
          <a:scrgbClr r="0" g="0" b="0"/>
        </a:fillRef>
        <a:effectRef idx="0">
          <a:scrgbClr r="0" g="0" b="0"/>
        </a:effectRef>
        <a:fontRef idx="minor"/>
      </dsp:style>
    </dsp:sp>
    <dsp:sp modelId="{1E4EBBB9-CB4F-4917-A643-6A543A06887C}">
      <dsp:nvSpPr>
        <dsp:cNvPr id="0" name=""/>
        <dsp:cNvSpPr/>
      </dsp:nvSpPr>
      <dsp:spPr>
        <a:xfrm>
          <a:off x="3552467" y="1296706"/>
          <a:ext cx="828351" cy="828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FCDBD-7303-4442-89F0-8EA63D4F9882}">
      <dsp:nvSpPr>
        <dsp:cNvPr id="0" name=""/>
        <dsp:cNvSpPr/>
      </dsp:nvSpPr>
      <dsp:spPr>
        <a:xfrm>
          <a:off x="2783284" y="2216299"/>
          <a:ext cx="2366718" cy="6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2 pages (or 4 pages for dual registereds)</a:t>
          </a:r>
        </a:p>
      </dsp:txBody>
      <dsp:txXfrm>
        <a:off x="2783284" y="2216299"/>
        <a:ext cx="2366718" cy="615716"/>
      </dsp:txXfrm>
    </dsp:sp>
    <dsp:sp modelId="{774C8327-EE8D-4C9F-83A4-D2CAA7A9DF99}">
      <dsp:nvSpPr>
        <dsp:cNvPr id="0" name=""/>
        <dsp:cNvSpPr/>
      </dsp:nvSpPr>
      <dsp:spPr>
        <a:xfrm>
          <a:off x="2783284" y="2874453"/>
          <a:ext cx="2366718" cy="544137"/>
        </a:xfrm>
        <a:prstGeom prst="rect">
          <a:avLst/>
        </a:prstGeom>
        <a:noFill/>
        <a:ln>
          <a:noFill/>
        </a:ln>
        <a:effectLst/>
      </dsp:spPr>
      <dsp:style>
        <a:lnRef idx="0">
          <a:scrgbClr r="0" g="0" b="0"/>
        </a:lnRef>
        <a:fillRef idx="0">
          <a:scrgbClr r="0" g="0" b="0"/>
        </a:fillRef>
        <a:effectRef idx="0">
          <a:scrgbClr r="0" g="0" b="0"/>
        </a:effectRef>
        <a:fontRef idx="minor"/>
      </dsp:style>
    </dsp:sp>
    <dsp:sp modelId="{745FC6EE-60A8-468B-A45E-5A8980033288}">
      <dsp:nvSpPr>
        <dsp:cNvPr id="0" name=""/>
        <dsp:cNvSpPr/>
      </dsp:nvSpPr>
      <dsp:spPr>
        <a:xfrm>
          <a:off x="6333362" y="1296706"/>
          <a:ext cx="828351" cy="828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41382B-B70C-463B-AF73-07F7AA5E1DB9}">
      <dsp:nvSpPr>
        <dsp:cNvPr id="0" name=""/>
        <dsp:cNvSpPr/>
      </dsp:nvSpPr>
      <dsp:spPr>
        <a:xfrm>
          <a:off x="5564178" y="2216299"/>
          <a:ext cx="2366718" cy="6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Meant to be a comparison shopping tool; delivered early in relationship</a:t>
          </a:r>
        </a:p>
      </dsp:txBody>
      <dsp:txXfrm>
        <a:off x="5564178" y="2216299"/>
        <a:ext cx="2366718" cy="615716"/>
      </dsp:txXfrm>
    </dsp:sp>
    <dsp:sp modelId="{838DA4D3-517E-4B19-A518-FD90E9B48C21}">
      <dsp:nvSpPr>
        <dsp:cNvPr id="0" name=""/>
        <dsp:cNvSpPr/>
      </dsp:nvSpPr>
      <dsp:spPr>
        <a:xfrm>
          <a:off x="5564178" y="2874453"/>
          <a:ext cx="2366718" cy="544137"/>
        </a:xfrm>
        <a:prstGeom prst="rect">
          <a:avLst/>
        </a:prstGeom>
        <a:noFill/>
        <a:ln>
          <a:noFill/>
        </a:ln>
        <a:effectLst/>
      </dsp:spPr>
      <dsp:style>
        <a:lnRef idx="0">
          <a:scrgbClr r="0" g="0" b="0"/>
        </a:lnRef>
        <a:fillRef idx="0">
          <a:scrgbClr r="0" g="0" b="0"/>
        </a:fillRef>
        <a:effectRef idx="0">
          <a:scrgbClr r="0" g="0" b="0"/>
        </a:effectRef>
        <a:fontRef idx="minor"/>
      </dsp:style>
    </dsp:sp>
    <dsp:sp modelId="{00BC88C8-9841-4612-B4CD-C18D73484CDE}">
      <dsp:nvSpPr>
        <dsp:cNvPr id="0" name=""/>
        <dsp:cNvSpPr/>
      </dsp:nvSpPr>
      <dsp:spPr>
        <a:xfrm>
          <a:off x="9114257" y="1296706"/>
          <a:ext cx="828351" cy="828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9E3B62-925C-4DDC-BA4A-D0516629CDFD}">
      <dsp:nvSpPr>
        <dsp:cNvPr id="0" name=""/>
        <dsp:cNvSpPr/>
      </dsp:nvSpPr>
      <dsp:spPr>
        <a:xfrm>
          <a:off x="8345073" y="2216299"/>
          <a:ext cx="2366718" cy="6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Encouraged to use graphs, charts, etc. to </a:t>
          </a:r>
          <a:r>
            <a:rPr lang="en-US" sz="1400" kern="1200"/>
            <a:t>make consumer-friendly</a:t>
          </a:r>
          <a:endParaRPr lang="en-US" sz="1400" kern="1200" dirty="0"/>
        </a:p>
      </dsp:txBody>
      <dsp:txXfrm>
        <a:off x="8345073" y="2216299"/>
        <a:ext cx="2366718" cy="615716"/>
      </dsp:txXfrm>
    </dsp:sp>
    <dsp:sp modelId="{1BF06920-AA6F-4144-A2D2-530C9DEEAD0D}">
      <dsp:nvSpPr>
        <dsp:cNvPr id="0" name=""/>
        <dsp:cNvSpPr/>
      </dsp:nvSpPr>
      <dsp:spPr>
        <a:xfrm>
          <a:off x="8345073" y="2874453"/>
          <a:ext cx="2366718" cy="54413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3BA47-7069-42BC-A4D2-183E607418B3}">
      <dsp:nvSpPr>
        <dsp:cNvPr id="0" name=""/>
        <dsp:cNvSpPr/>
      </dsp:nvSpPr>
      <dsp:spPr>
        <a:xfrm>
          <a:off x="0" y="14028"/>
          <a:ext cx="7352144" cy="73008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Retains “solely incidental” exclusion for BDs from the definition of “investment adviser” (and regulation under the 40 Act)</a:t>
          </a:r>
        </a:p>
      </dsp:txBody>
      <dsp:txXfrm>
        <a:off x="35640" y="49668"/>
        <a:ext cx="7280864" cy="658800"/>
      </dsp:txXfrm>
    </dsp:sp>
    <dsp:sp modelId="{8705F1A5-9BBB-47AF-BF29-E60911103362}">
      <dsp:nvSpPr>
        <dsp:cNvPr id="0" name=""/>
        <dsp:cNvSpPr/>
      </dsp:nvSpPr>
      <dsp:spPr>
        <a:xfrm>
          <a:off x="0" y="856428"/>
          <a:ext cx="7352144" cy="1684075"/>
        </a:xfrm>
        <a:prstGeom prst="roundRect">
          <a:avLst/>
        </a:prstGeom>
        <a:solidFill>
          <a:srgbClr val="9DCE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BDs </a:t>
          </a:r>
          <a:r>
            <a:rPr lang="en-US" sz="1600" b="1" u="sng" kern="1200" dirty="0"/>
            <a:t>may</a:t>
          </a:r>
          <a:r>
            <a:rPr lang="en-US" sz="1600" b="1" kern="1200" dirty="0"/>
            <a:t>, without </a:t>
          </a:r>
          <a:br>
            <a:rPr lang="en-US" sz="1600" b="1" kern="1200" dirty="0"/>
          </a:br>
          <a:r>
            <a:rPr lang="en-US" sz="1600" b="1" kern="1200" dirty="0"/>
            <a:t>triggering the 40 Act:</a:t>
          </a:r>
        </a:p>
      </dsp:txBody>
      <dsp:txXfrm>
        <a:off x="82210" y="938638"/>
        <a:ext cx="7187724" cy="1519655"/>
      </dsp:txXfrm>
    </dsp:sp>
    <dsp:sp modelId="{987F0A32-F3DC-428A-A898-1ECE05E5E9FB}">
      <dsp:nvSpPr>
        <dsp:cNvPr id="0" name=""/>
        <dsp:cNvSpPr/>
      </dsp:nvSpPr>
      <dsp:spPr>
        <a:xfrm>
          <a:off x="0" y="2652823"/>
          <a:ext cx="7352144" cy="7300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Advice need </a:t>
          </a:r>
          <a:r>
            <a:rPr lang="en-US" sz="1800" u="sng" kern="1200" dirty="0"/>
            <a:t>not</a:t>
          </a:r>
          <a:r>
            <a:rPr lang="en-US" sz="1800" kern="1200" dirty="0"/>
            <a:t> be trivial, incidental, or infrequent</a:t>
          </a:r>
        </a:p>
      </dsp:txBody>
      <dsp:txXfrm>
        <a:off x="35640" y="2688463"/>
        <a:ext cx="7280864" cy="658800"/>
      </dsp:txXfrm>
    </dsp:sp>
    <dsp:sp modelId="{70B83BDC-DF06-4C36-9D48-17A774B7EB0F}">
      <dsp:nvSpPr>
        <dsp:cNvPr id="0" name=""/>
        <dsp:cNvSpPr/>
      </dsp:nvSpPr>
      <dsp:spPr>
        <a:xfrm>
          <a:off x="0" y="3495223"/>
          <a:ext cx="7352144" cy="730080"/>
        </a:xfrm>
        <a:prstGeom prst="roundRect">
          <a:avLst/>
        </a:prstGeom>
        <a:solidFill>
          <a:srgbClr val="016E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Investment discretion is ok, if limited (not comprehensive or continuous)</a:t>
          </a:r>
        </a:p>
      </dsp:txBody>
      <dsp:txXfrm>
        <a:off x="35640" y="3530863"/>
        <a:ext cx="7280864" cy="658800"/>
      </dsp:txXfrm>
    </dsp:sp>
    <dsp:sp modelId="{B45E7BD7-A02C-497B-993F-A9736CE1490A}">
      <dsp:nvSpPr>
        <dsp:cNvPr id="0" name=""/>
        <dsp:cNvSpPr/>
      </dsp:nvSpPr>
      <dsp:spPr>
        <a:xfrm>
          <a:off x="0" y="4337623"/>
          <a:ext cx="7352144" cy="730080"/>
        </a:xfrm>
        <a:prstGeom prst="roundRect">
          <a:avLst/>
        </a:prstGeom>
        <a:solidFill>
          <a:srgbClr val="D5E7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Periodic account monitoring ok, if pursuant to an agreement with the client</a:t>
          </a:r>
        </a:p>
      </dsp:txBody>
      <dsp:txXfrm>
        <a:off x="35640" y="4373263"/>
        <a:ext cx="7280864" cy="658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EDBBE-28EF-4002-8197-E29C4583AA38}">
      <dsp:nvSpPr>
        <dsp:cNvPr id="0" name=""/>
        <dsp:cNvSpPr/>
      </dsp:nvSpPr>
      <dsp:spPr>
        <a:xfrm>
          <a:off x="0" y="813451"/>
          <a:ext cx="6513603" cy="1501755"/>
        </a:xfrm>
        <a:prstGeom prst="roundRect">
          <a:avLst>
            <a:gd name="adj" fmla="val 10000"/>
          </a:avLst>
        </a:prstGeom>
        <a:solidFill>
          <a:srgbClr val="9DCEE7"/>
        </a:solidFill>
        <a:ln>
          <a:noFill/>
        </a:ln>
        <a:effectLst/>
      </dsp:spPr>
      <dsp:style>
        <a:lnRef idx="0">
          <a:scrgbClr r="0" g="0" b="0"/>
        </a:lnRef>
        <a:fillRef idx="1">
          <a:scrgbClr r="0" g="0" b="0"/>
        </a:fillRef>
        <a:effectRef idx="0">
          <a:scrgbClr r="0" g="0" b="0"/>
        </a:effectRef>
        <a:fontRef idx="minor"/>
      </dsp:style>
    </dsp:sp>
    <dsp:sp modelId="{0B27539E-19E4-43B3-961A-CC3AE0ACEA5D}">
      <dsp:nvSpPr>
        <dsp:cNvPr id="0" name=""/>
        <dsp:cNvSpPr/>
      </dsp:nvSpPr>
      <dsp:spPr>
        <a:xfrm>
          <a:off x="454281" y="1151346"/>
          <a:ext cx="825965" cy="8259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CDE3C-7712-467D-A37C-89CFFA61BD9F}">
      <dsp:nvSpPr>
        <dsp:cNvPr id="0" name=""/>
        <dsp:cNvSpPr/>
      </dsp:nvSpPr>
      <dsp:spPr>
        <a:xfrm>
          <a:off x="1734528" y="813451"/>
          <a:ext cx="4779075" cy="1501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936" tIns="158936" rIns="158936" bIns="158936" numCol="1" spcCol="1270" anchor="ctr" anchorCtr="0">
          <a:noAutofit/>
        </a:bodyPr>
        <a:lstStyle/>
        <a:p>
          <a:pPr marL="0" lvl="0" indent="0" algn="l" defTabSz="1111250">
            <a:lnSpc>
              <a:spcPct val="90000"/>
            </a:lnSpc>
            <a:spcBef>
              <a:spcPct val="0"/>
            </a:spcBef>
            <a:spcAft>
              <a:spcPct val="35000"/>
            </a:spcAft>
            <a:buNone/>
          </a:pPr>
          <a:r>
            <a:rPr lang="en-US" sz="2500" kern="1200" dirty="0"/>
            <a:t>Efforts by state legislatures and state securities regulators</a:t>
          </a:r>
        </a:p>
      </dsp:txBody>
      <dsp:txXfrm>
        <a:off x="1734528" y="813451"/>
        <a:ext cx="4779075" cy="1501755"/>
      </dsp:txXfrm>
    </dsp:sp>
    <dsp:sp modelId="{A9765E62-39A5-44CD-BB6A-D0ABED5940E6}">
      <dsp:nvSpPr>
        <dsp:cNvPr id="0" name=""/>
        <dsp:cNvSpPr/>
      </dsp:nvSpPr>
      <dsp:spPr>
        <a:xfrm>
          <a:off x="0" y="2690645"/>
          <a:ext cx="6513603" cy="1501755"/>
        </a:xfrm>
        <a:prstGeom prst="roundRect">
          <a:avLst>
            <a:gd name="adj" fmla="val 1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dsp:style>
    </dsp:sp>
    <dsp:sp modelId="{82233892-206A-4C14-AB82-7C54D9605512}">
      <dsp:nvSpPr>
        <dsp:cNvPr id="0" name=""/>
        <dsp:cNvSpPr/>
      </dsp:nvSpPr>
      <dsp:spPr>
        <a:xfrm>
          <a:off x="454281" y="3028541"/>
          <a:ext cx="825965" cy="82596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0BCCBB-FD13-45A8-B570-907F1CF59C6C}">
      <dsp:nvSpPr>
        <dsp:cNvPr id="0" name=""/>
        <dsp:cNvSpPr/>
      </dsp:nvSpPr>
      <dsp:spPr>
        <a:xfrm>
          <a:off x="1734528" y="2690645"/>
          <a:ext cx="4779075" cy="1501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936" tIns="158936" rIns="158936" bIns="158936" numCol="1" spcCol="1270" anchor="ctr" anchorCtr="0">
          <a:noAutofit/>
        </a:bodyPr>
        <a:lstStyle/>
        <a:p>
          <a:pPr marL="0" lvl="0" indent="0" algn="l" defTabSz="1111250">
            <a:lnSpc>
              <a:spcPct val="90000"/>
            </a:lnSpc>
            <a:spcBef>
              <a:spcPct val="0"/>
            </a:spcBef>
            <a:spcAft>
              <a:spcPct val="35000"/>
            </a:spcAft>
            <a:buNone/>
          </a:pPr>
          <a:r>
            <a:rPr lang="en-US" sz="2500" kern="1200" dirty="0"/>
            <a:t>NAIC working to revise annuity suitability model regulation</a:t>
          </a:r>
        </a:p>
      </dsp:txBody>
      <dsp:txXfrm>
        <a:off x="1734528" y="2690645"/>
        <a:ext cx="4779075" cy="1501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F3729-900E-43E3-97BD-692CD813EBF3}">
      <dsp:nvSpPr>
        <dsp:cNvPr id="0" name=""/>
        <dsp:cNvSpPr/>
      </dsp:nvSpPr>
      <dsp:spPr>
        <a:xfrm>
          <a:off x="0" y="1619"/>
          <a:ext cx="5611904" cy="690015"/>
        </a:xfrm>
        <a:prstGeom prst="roundRect">
          <a:avLst>
            <a:gd name="adj" fmla="val 10000"/>
          </a:avLst>
        </a:prstGeom>
        <a:solidFill>
          <a:srgbClr val="CCECFF"/>
        </a:solidFill>
        <a:ln>
          <a:noFill/>
        </a:ln>
        <a:effectLst/>
      </dsp:spPr>
      <dsp:style>
        <a:lnRef idx="0">
          <a:scrgbClr r="0" g="0" b="0"/>
        </a:lnRef>
        <a:fillRef idx="1">
          <a:scrgbClr r="0" g="0" b="0"/>
        </a:fillRef>
        <a:effectRef idx="0">
          <a:scrgbClr r="0" g="0" b="0"/>
        </a:effectRef>
        <a:fontRef idx="minor"/>
      </dsp:style>
    </dsp:sp>
    <dsp:sp modelId="{DB314086-C17B-445A-80A9-5677052B4DA3}">
      <dsp:nvSpPr>
        <dsp:cNvPr id="0" name=""/>
        <dsp:cNvSpPr/>
      </dsp:nvSpPr>
      <dsp:spPr>
        <a:xfrm>
          <a:off x="208729" y="156872"/>
          <a:ext cx="379508" cy="3795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5E33D5-2D5A-43C3-B048-A5763F500EE8}">
      <dsp:nvSpPr>
        <dsp:cNvPr id="0" name=""/>
        <dsp:cNvSpPr/>
      </dsp:nvSpPr>
      <dsp:spPr>
        <a:xfrm>
          <a:off x="796968" y="1619"/>
          <a:ext cx="48149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90000"/>
            </a:lnSpc>
            <a:spcBef>
              <a:spcPct val="0"/>
            </a:spcBef>
            <a:spcAft>
              <a:spcPct val="35000"/>
            </a:spcAft>
            <a:buNone/>
          </a:pPr>
          <a:r>
            <a:rPr lang="en-US" sz="1900" kern="1200" dirty="0"/>
            <a:t>Proposal, 2010</a:t>
          </a:r>
        </a:p>
      </dsp:txBody>
      <dsp:txXfrm>
        <a:off x="796968" y="1619"/>
        <a:ext cx="4814935" cy="690015"/>
      </dsp:txXfrm>
    </dsp:sp>
    <dsp:sp modelId="{D7564101-0D45-404C-8DF7-E9E261185A08}">
      <dsp:nvSpPr>
        <dsp:cNvPr id="0" name=""/>
        <dsp:cNvSpPr/>
      </dsp:nvSpPr>
      <dsp:spPr>
        <a:xfrm>
          <a:off x="0" y="864138"/>
          <a:ext cx="5611904" cy="690015"/>
        </a:xfrm>
        <a:prstGeom prst="roundRect">
          <a:avLst>
            <a:gd name="adj" fmla="val 10000"/>
          </a:avLst>
        </a:prstGeom>
        <a:solidFill>
          <a:srgbClr val="9DCEE7"/>
        </a:solidFill>
        <a:ln>
          <a:noFill/>
        </a:ln>
        <a:effectLst/>
      </dsp:spPr>
      <dsp:style>
        <a:lnRef idx="0">
          <a:scrgbClr r="0" g="0" b="0"/>
        </a:lnRef>
        <a:fillRef idx="1">
          <a:scrgbClr r="0" g="0" b="0"/>
        </a:fillRef>
        <a:effectRef idx="0">
          <a:scrgbClr r="0" g="0" b="0"/>
        </a:effectRef>
        <a:fontRef idx="minor"/>
      </dsp:style>
    </dsp:sp>
    <dsp:sp modelId="{2DA8A527-5B18-494E-A40F-E359ED4E8410}">
      <dsp:nvSpPr>
        <dsp:cNvPr id="0" name=""/>
        <dsp:cNvSpPr/>
      </dsp:nvSpPr>
      <dsp:spPr>
        <a:xfrm>
          <a:off x="208729" y="1019392"/>
          <a:ext cx="379508" cy="3795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A06D0D-9C6A-43C6-B939-2D123A3ED90C}">
      <dsp:nvSpPr>
        <dsp:cNvPr id="0" name=""/>
        <dsp:cNvSpPr/>
      </dsp:nvSpPr>
      <dsp:spPr>
        <a:xfrm>
          <a:off x="796968" y="864138"/>
          <a:ext cx="48149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90000"/>
            </a:lnSpc>
            <a:spcBef>
              <a:spcPct val="0"/>
            </a:spcBef>
            <a:spcAft>
              <a:spcPct val="35000"/>
            </a:spcAft>
            <a:buNone/>
          </a:pPr>
          <a:r>
            <a:rPr lang="en-US" sz="1900" kern="1200" dirty="0"/>
            <a:t>Proposal withdrawn, 2011</a:t>
          </a:r>
        </a:p>
      </dsp:txBody>
      <dsp:txXfrm>
        <a:off x="796968" y="864138"/>
        <a:ext cx="4814935" cy="690015"/>
      </dsp:txXfrm>
    </dsp:sp>
    <dsp:sp modelId="{5210D644-762B-4ADD-BDDF-859082C5461E}">
      <dsp:nvSpPr>
        <dsp:cNvPr id="0" name=""/>
        <dsp:cNvSpPr/>
      </dsp:nvSpPr>
      <dsp:spPr>
        <a:xfrm>
          <a:off x="0" y="1726658"/>
          <a:ext cx="5611904" cy="690015"/>
        </a:xfrm>
        <a:prstGeom prst="roundRect">
          <a:avLst>
            <a:gd name="adj" fmla="val 10000"/>
          </a:avLst>
        </a:prstGeom>
        <a:solidFill>
          <a:srgbClr val="5795C9"/>
        </a:solidFill>
        <a:ln>
          <a:noFill/>
        </a:ln>
        <a:effectLst/>
      </dsp:spPr>
      <dsp:style>
        <a:lnRef idx="0">
          <a:scrgbClr r="0" g="0" b="0"/>
        </a:lnRef>
        <a:fillRef idx="1">
          <a:scrgbClr r="0" g="0" b="0"/>
        </a:fillRef>
        <a:effectRef idx="0">
          <a:scrgbClr r="0" g="0" b="0"/>
        </a:effectRef>
        <a:fontRef idx="minor"/>
      </dsp:style>
    </dsp:sp>
    <dsp:sp modelId="{F4A491A1-CB24-4DA9-8FF6-24140D717FD6}">
      <dsp:nvSpPr>
        <dsp:cNvPr id="0" name=""/>
        <dsp:cNvSpPr/>
      </dsp:nvSpPr>
      <dsp:spPr>
        <a:xfrm>
          <a:off x="208729" y="1881911"/>
          <a:ext cx="379508" cy="3795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C07729-6834-481D-863B-200A7A60BE36}">
      <dsp:nvSpPr>
        <dsp:cNvPr id="0" name=""/>
        <dsp:cNvSpPr/>
      </dsp:nvSpPr>
      <dsp:spPr>
        <a:xfrm>
          <a:off x="796968" y="1726658"/>
          <a:ext cx="48149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90000"/>
            </a:lnSpc>
            <a:spcBef>
              <a:spcPct val="0"/>
            </a:spcBef>
            <a:spcAft>
              <a:spcPct val="35000"/>
            </a:spcAft>
            <a:buNone/>
          </a:pPr>
          <a:r>
            <a:rPr lang="en-US" sz="1900" kern="1200"/>
            <a:t>Re-Proposal, 2015</a:t>
          </a:r>
        </a:p>
      </dsp:txBody>
      <dsp:txXfrm>
        <a:off x="796968" y="1726658"/>
        <a:ext cx="4814935" cy="690015"/>
      </dsp:txXfrm>
    </dsp:sp>
    <dsp:sp modelId="{DE69BCA5-0249-4C87-AF79-3A71383456FE}">
      <dsp:nvSpPr>
        <dsp:cNvPr id="0" name=""/>
        <dsp:cNvSpPr/>
      </dsp:nvSpPr>
      <dsp:spPr>
        <a:xfrm>
          <a:off x="0" y="2589177"/>
          <a:ext cx="5611904" cy="690015"/>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3FB64049-3D85-40FF-B151-5FCC5738573B}">
      <dsp:nvSpPr>
        <dsp:cNvPr id="0" name=""/>
        <dsp:cNvSpPr/>
      </dsp:nvSpPr>
      <dsp:spPr>
        <a:xfrm>
          <a:off x="208729" y="2744431"/>
          <a:ext cx="379508" cy="3795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F31530-8745-440C-B86D-53F816825480}">
      <dsp:nvSpPr>
        <dsp:cNvPr id="0" name=""/>
        <dsp:cNvSpPr/>
      </dsp:nvSpPr>
      <dsp:spPr>
        <a:xfrm>
          <a:off x="796968" y="2589177"/>
          <a:ext cx="48149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90000"/>
            </a:lnSpc>
            <a:spcBef>
              <a:spcPct val="0"/>
            </a:spcBef>
            <a:spcAft>
              <a:spcPct val="35000"/>
            </a:spcAft>
            <a:buNone/>
          </a:pPr>
          <a:r>
            <a:rPr lang="en-US" sz="1900" kern="1200"/>
            <a:t>Final Proposal, 2016</a:t>
          </a:r>
        </a:p>
      </dsp:txBody>
      <dsp:txXfrm>
        <a:off x="796968" y="2589177"/>
        <a:ext cx="4814935" cy="690015"/>
      </dsp:txXfrm>
    </dsp:sp>
    <dsp:sp modelId="{BE18EEE2-4DCC-4834-A6E5-1ED0B814A4E5}">
      <dsp:nvSpPr>
        <dsp:cNvPr id="0" name=""/>
        <dsp:cNvSpPr/>
      </dsp:nvSpPr>
      <dsp:spPr>
        <a:xfrm>
          <a:off x="0" y="3451697"/>
          <a:ext cx="5611904" cy="690015"/>
        </a:xfrm>
        <a:prstGeom prst="roundRect">
          <a:avLst>
            <a:gd name="adj" fmla="val 1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dsp:style>
    </dsp:sp>
    <dsp:sp modelId="{54E2B018-2372-4B4A-9E9A-1B9A045E4ACF}">
      <dsp:nvSpPr>
        <dsp:cNvPr id="0" name=""/>
        <dsp:cNvSpPr/>
      </dsp:nvSpPr>
      <dsp:spPr>
        <a:xfrm>
          <a:off x="208729" y="3606951"/>
          <a:ext cx="379508" cy="3795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E43BDB-D61E-4FDD-9CDF-9B4F24FFD754}">
      <dsp:nvSpPr>
        <dsp:cNvPr id="0" name=""/>
        <dsp:cNvSpPr/>
      </dsp:nvSpPr>
      <dsp:spPr>
        <a:xfrm>
          <a:off x="796968" y="3451697"/>
          <a:ext cx="48149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90000"/>
            </a:lnSpc>
            <a:spcBef>
              <a:spcPct val="0"/>
            </a:spcBef>
            <a:spcAft>
              <a:spcPct val="35000"/>
            </a:spcAft>
            <a:buNone/>
          </a:pPr>
          <a:r>
            <a:rPr lang="en-US" sz="1900" kern="1200" dirty="0"/>
            <a:t>Court cases filed, 2016</a:t>
          </a:r>
        </a:p>
      </dsp:txBody>
      <dsp:txXfrm>
        <a:off x="796968" y="3451697"/>
        <a:ext cx="4814935" cy="690015"/>
      </dsp:txXfrm>
    </dsp:sp>
    <dsp:sp modelId="{F6425760-52F4-4460-8E39-32F153FAE028}">
      <dsp:nvSpPr>
        <dsp:cNvPr id="0" name=""/>
        <dsp:cNvSpPr/>
      </dsp:nvSpPr>
      <dsp:spPr>
        <a:xfrm>
          <a:off x="0" y="4314217"/>
          <a:ext cx="5611904" cy="690015"/>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A659BCDA-835E-429F-A4F4-CF8A695763F7}">
      <dsp:nvSpPr>
        <dsp:cNvPr id="0" name=""/>
        <dsp:cNvSpPr/>
      </dsp:nvSpPr>
      <dsp:spPr>
        <a:xfrm>
          <a:off x="208729" y="4469470"/>
          <a:ext cx="379508" cy="3795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1F433E-6BA4-4CC5-AB6A-41681CB380CA}">
      <dsp:nvSpPr>
        <dsp:cNvPr id="0" name=""/>
        <dsp:cNvSpPr/>
      </dsp:nvSpPr>
      <dsp:spPr>
        <a:xfrm>
          <a:off x="796968" y="4314217"/>
          <a:ext cx="4814935" cy="69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27" tIns="73027" rIns="73027" bIns="73027" numCol="1" spcCol="1270" anchor="ctr" anchorCtr="0">
          <a:noAutofit/>
        </a:bodyPr>
        <a:lstStyle/>
        <a:p>
          <a:pPr marL="0" lvl="0" indent="0" algn="l" defTabSz="844550">
            <a:lnSpc>
              <a:spcPct val="90000"/>
            </a:lnSpc>
            <a:spcBef>
              <a:spcPct val="0"/>
            </a:spcBef>
            <a:spcAft>
              <a:spcPct val="35000"/>
            </a:spcAft>
            <a:buNone/>
          </a:pPr>
          <a:r>
            <a:rPr lang="en-US" sz="1900" kern="1200"/>
            <a:t>Court vacates in its entirety, March 2018</a:t>
          </a:r>
        </a:p>
      </dsp:txBody>
      <dsp:txXfrm>
        <a:off x="796968" y="4314217"/>
        <a:ext cx="4814935" cy="690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00F5D-C1D8-468D-BD01-047993D5F261}">
      <dsp:nvSpPr>
        <dsp:cNvPr id="0" name=""/>
        <dsp:cNvSpPr/>
      </dsp:nvSpPr>
      <dsp:spPr>
        <a:xfrm>
          <a:off x="0" y="1285"/>
          <a:ext cx="6440641" cy="651504"/>
        </a:xfrm>
        <a:prstGeom prst="roundRect">
          <a:avLst>
            <a:gd name="adj" fmla="val 10000"/>
          </a:avLst>
        </a:prstGeom>
        <a:solidFill>
          <a:srgbClr val="D5E7F7"/>
        </a:solidFill>
        <a:ln>
          <a:noFill/>
        </a:ln>
        <a:effectLst/>
      </dsp:spPr>
      <dsp:style>
        <a:lnRef idx="0">
          <a:scrgbClr r="0" g="0" b="0"/>
        </a:lnRef>
        <a:fillRef idx="1">
          <a:scrgbClr r="0" g="0" b="0"/>
        </a:fillRef>
        <a:effectRef idx="0">
          <a:scrgbClr r="0" g="0" b="0"/>
        </a:effectRef>
        <a:fontRef idx="minor"/>
      </dsp:style>
    </dsp:sp>
    <dsp:sp modelId="{9F3116D0-6374-4DEE-B577-925E437B9F7D}">
      <dsp:nvSpPr>
        <dsp:cNvPr id="0" name=""/>
        <dsp:cNvSpPr/>
      </dsp:nvSpPr>
      <dsp:spPr>
        <a:xfrm>
          <a:off x="197079" y="147873"/>
          <a:ext cx="358327" cy="358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44C6BB-BBAF-4BE1-B114-564F63E87C36}">
      <dsp:nvSpPr>
        <dsp:cNvPr id="0" name=""/>
        <dsp:cNvSpPr/>
      </dsp:nvSpPr>
      <dsp:spPr>
        <a:xfrm>
          <a:off x="752487" y="1285"/>
          <a:ext cx="5688153" cy="65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51" tIns="68951" rIns="68951" bIns="68951" numCol="1" spcCol="1270" anchor="ctr" anchorCtr="0">
          <a:noAutofit/>
        </a:bodyPr>
        <a:lstStyle/>
        <a:p>
          <a:pPr marL="0" lvl="0" indent="0" algn="l" defTabSz="755650">
            <a:lnSpc>
              <a:spcPct val="100000"/>
            </a:lnSpc>
            <a:spcBef>
              <a:spcPct val="0"/>
            </a:spcBef>
            <a:spcAft>
              <a:spcPct val="35000"/>
            </a:spcAft>
            <a:buNone/>
          </a:pPr>
          <a:r>
            <a:rPr lang="en-US" sz="1700" kern="1200" dirty="0"/>
            <a:t>Regulation Best Interest (“Reg BI”)</a:t>
          </a:r>
        </a:p>
      </dsp:txBody>
      <dsp:txXfrm>
        <a:off x="752487" y="1285"/>
        <a:ext cx="5688153" cy="651504"/>
      </dsp:txXfrm>
    </dsp:sp>
    <dsp:sp modelId="{18080636-E467-4144-B44A-D08C079A1034}">
      <dsp:nvSpPr>
        <dsp:cNvPr id="0" name=""/>
        <dsp:cNvSpPr/>
      </dsp:nvSpPr>
      <dsp:spPr>
        <a:xfrm>
          <a:off x="0" y="815665"/>
          <a:ext cx="6440641" cy="651504"/>
        </a:xfrm>
        <a:prstGeom prst="roundRect">
          <a:avLst>
            <a:gd name="adj" fmla="val 10000"/>
          </a:avLst>
        </a:prstGeom>
        <a:solidFill>
          <a:srgbClr val="9DCEE7"/>
        </a:solidFill>
        <a:ln>
          <a:noFill/>
        </a:ln>
        <a:effectLst/>
      </dsp:spPr>
      <dsp:style>
        <a:lnRef idx="0">
          <a:scrgbClr r="0" g="0" b="0"/>
        </a:lnRef>
        <a:fillRef idx="1">
          <a:scrgbClr r="0" g="0" b="0"/>
        </a:fillRef>
        <a:effectRef idx="0">
          <a:scrgbClr r="0" g="0" b="0"/>
        </a:effectRef>
        <a:fontRef idx="minor"/>
      </dsp:style>
    </dsp:sp>
    <dsp:sp modelId="{0BEA88C6-F099-466C-AE86-D93687F9DFA8}">
      <dsp:nvSpPr>
        <dsp:cNvPr id="0" name=""/>
        <dsp:cNvSpPr/>
      </dsp:nvSpPr>
      <dsp:spPr>
        <a:xfrm>
          <a:off x="197079" y="962253"/>
          <a:ext cx="358327" cy="358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8AB482-2066-4494-B266-288E7CD80C15}">
      <dsp:nvSpPr>
        <dsp:cNvPr id="0" name=""/>
        <dsp:cNvSpPr/>
      </dsp:nvSpPr>
      <dsp:spPr>
        <a:xfrm>
          <a:off x="752487" y="815665"/>
          <a:ext cx="5688153" cy="65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51" tIns="68951" rIns="68951" bIns="68951" numCol="1" spcCol="1270" anchor="ctr" anchorCtr="0">
          <a:noAutofit/>
        </a:bodyPr>
        <a:lstStyle/>
        <a:p>
          <a:pPr marL="0" lvl="0" indent="0" algn="l" defTabSz="755650">
            <a:lnSpc>
              <a:spcPct val="100000"/>
            </a:lnSpc>
            <a:spcBef>
              <a:spcPct val="0"/>
            </a:spcBef>
            <a:spcAft>
              <a:spcPct val="35000"/>
            </a:spcAft>
            <a:buNone/>
          </a:pPr>
          <a:r>
            <a:rPr lang="en-US" sz="1700" kern="1200" dirty="0"/>
            <a:t>Form CRS Relationship Summary (“CRS”)</a:t>
          </a:r>
        </a:p>
      </dsp:txBody>
      <dsp:txXfrm>
        <a:off x="752487" y="815665"/>
        <a:ext cx="5688153" cy="651504"/>
      </dsp:txXfrm>
    </dsp:sp>
    <dsp:sp modelId="{3C8E889F-7787-4425-B24E-DE07407D9673}">
      <dsp:nvSpPr>
        <dsp:cNvPr id="0" name=""/>
        <dsp:cNvSpPr/>
      </dsp:nvSpPr>
      <dsp:spPr>
        <a:xfrm>
          <a:off x="0" y="1630045"/>
          <a:ext cx="6440641" cy="651504"/>
        </a:xfrm>
        <a:prstGeom prst="roundRect">
          <a:avLst>
            <a:gd name="adj" fmla="val 10000"/>
          </a:avLst>
        </a:prstGeom>
        <a:solidFill>
          <a:srgbClr val="5795C9"/>
        </a:solidFill>
        <a:ln>
          <a:noFill/>
        </a:ln>
        <a:effectLst/>
      </dsp:spPr>
      <dsp:style>
        <a:lnRef idx="0">
          <a:scrgbClr r="0" g="0" b="0"/>
        </a:lnRef>
        <a:fillRef idx="1">
          <a:scrgbClr r="0" g="0" b="0"/>
        </a:fillRef>
        <a:effectRef idx="0">
          <a:scrgbClr r="0" g="0" b="0"/>
        </a:effectRef>
        <a:fontRef idx="minor"/>
      </dsp:style>
    </dsp:sp>
    <dsp:sp modelId="{F75BD803-15B0-47D1-8EE5-5D863C6D7C39}">
      <dsp:nvSpPr>
        <dsp:cNvPr id="0" name=""/>
        <dsp:cNvSpPr/>
      </dsp:nvSpPr>
      <dsp:spPr>
        <a:xfrm>
          <a:off x="197079" y="1776633"/>
          <a:ext cx="358327" cy="3583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B1AA3A-F8F6-42AE-B30E-CE239336DFF9}">
      <dsp:nvSpPr>
        <dsp:cNvPr id="0" name=""/>
        <dsp:cNvSpPr/>
      </dsp:nvSpPr>
      <dsp:spPr>
        <a:xfrm>
          <a:off x="752487" y="1630045"/>
          <a:ext cx="5688153" cy="65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51" tIns="68951" rIns="68951" bIns="68951" numCol="1" spcCol="1270" anchor="ctr" anchorCtr="0">
          <a:noAutofit/>
        </a:bodyPr>
        <a:lstStyle/>
        <a:p>
          <a:pPr marL="0" lvl="0" indent="0" algn="l" defTabSz="755650">
            <a:lnSpc>
              <a:spcPct val="100000"/>
            </a:lnSpc>
            <a:spcBef>
              <a:spcPct val="0"/>
            </a:spcBef>
            <a:spcAft>
              <a:spcPct val="35000"/>
            </a:spcAft>
            <a:buNone/>
          </a:pPr>
          <a:r>
            <a:rPr lang="en-US" sz="1700" kern="1200" dirty="0"/>
            <a:t>Interpretation of BDs’ “Solely Incidental” Exemption under the 40 Act</a:t>
          </a:r>
        </a:p>
      </dsp:txBody>
      <dsp:txXfrm>
        <a:off x="752487" y="1630045"/>
        <a:ext cx="5688153" cy="651504"/>
      </dsp:txXfrm>
    </dsp:sp>
    <dsp:sp modelId="{7BF07193-B0D5-41ED-949C-31BFA110AF0F}">
      <dsp:nvSpPr>
        <dsp:cNvPr id="0" name=""/>
        <dsp:cNvSpPr/>
      </dsp:nvSpPr>
      <dsp:spPr>
        <a:xfrm>
          <a:off x="0" y="2444425"/>
          <a:ext cx="6440641" cy="651504"/>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3F68A4BD-3FBC-4902-B815-AFFEE6C5E9FE}">
      <dsp:nvSpPr>
        <dsp:cNvPr id="0" name=""/>
        <dsp:cNvSpPr/>
      </dsp:nvSpPr>
      <dsp:spPr>
        <a:xfrm>
          <a:off x="197079" y="2591013"/>
          <a:ext cx="358327" cy="3583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B606B4-B366-4575-90A7-4A5E2C3768F0}">
      <dsp:nvSpPr>
        <dsp:cNvPr id="0" name=""/>
        <dsp:cNvSpPr/>
      </dsp:nvSpPr>
      <dsp:spPr>
        <a:xfrm>
          <a:off x="752487" y="2444425"/>
          <a:ext cx="5688153" cy="65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51" tIns="68951" rIns="68951" bIns="68951" numCol="1" spcCol="1270" anchor="ctr" anchorCtr="0">
          <a:noAutofit/>
        </a:bodyPr>
        <a:lstStyle/>
        <a:p>
          <a:pPr marL="0" lvl="0" indent="0" algn="l" defTabSz="755650">
            <a:lnSpc>
              <a:spcPct val="100000"/>
            </a:lnSpc>
            <a:spcBef>
              <a:spcPct val="0"/>
            </a:spcBef>
            <a:spcAft>
              <a:spcPct val="35000"/>
            </a:spcAft>
            <a:buNone/>
          </a:pPr>
          <a:r>
            <a:rPr lang="en-US" sz="1700" kern="1200"/>
            <a:t>Interpretation/Consolidation of IAs’ Federal Fiduciary Duty</a:t>
          </a:r>
        </a:p>
      </dsp:txBody>
      <dsp:txXfrm>
        <a:off x="752487" y="2444425"/>
        <a:ext cx="5688153" cy="651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C51C6-FF9D-4D1F-9075-B1F28D95D158}">
      <dsp:nvSpPr>
        <dsp:cNvPr id="0" name=""/>
        <dsp:cNvSpPr/>
      </dsp:nvSpPr>
      <dsp:spPr>
        <a:xfrm>
          <a:off x="540982" y="3765"/>
          <a:ext cx="719082" cy="7190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8E923-9BB3-43B0-96FF-A966E5F83525}">
      <dsp:nvSpPr>
        <dsp:cNvPr id="0" name=""/>
        <dsp:cNvSpPr/>
      </dsp:nvSpPr>
      <dsp:spPr>
        <a:xfrm>
          <a:off x="691990" y="154772"/>
          <a:ext cx="417067" cy="4170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C3EF15-F766-49AA-A2B1-908BC9DEBAB3}">
      <dsp:nvSpPr>
        <dsp:cNvPr id="0" name=""/>
        <dsp:cNvSpPr/>
      </dsp:nvSpPr>
      <dsp:spPr>
        <a:xfrm>
          <a:off x="1414154" y="3765"/>
          <a:ext cx="1694979" cy="71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u="sng" kern="1200" dirty="0"/>
            <a:t>NOT</a:t>
          </a:r>
          <a:r>
            <a:rPr lang="en-US" sz="1200" kern="1200" dirty="0"/>
            <a:t> a fiduciary standard to match IAs’ Standard; not a continuous duty</a:t>
          </a:r>
        </a:p>
      </dsp:txBody>
      <dsp:txXfrm>
        <a:off x="1414154" y="3765"/>
        <a:ext cx="1694979" cy="719082"/>
      </dsp:txXfrm>
    </dsp:sp>
    <dsp:sp modelId="{7C2153FE-E660-4DE3-8B5E-969077519F40}">
      <dsp:nvSpPr>
        <dsp:cNvPr id="0" name=""/>
        <dsp:cNvSpPr/>
      </dsp:nvSpPr>
      <dsp:spPr>
        <a:xfrm>
          <a:off x="3404470" y="3765"/>
          <a:ext cx="719082" cy="7190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72ACF-DB4B-4C68-92ED-B8729FD1EC4F}">
      <dsp:nvSpPr>
        <dsp:cNvPr id="0" name=""/>
        <dsp:cNvSpPr/>
      </dsp:nvSpPr>
      <dsp:spPr>
        <a:xfrm>
          <a:off x="3555477" y="154772"/>
          <a:ext cx="417067" cy="4170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6D598-B1DA-4B40-9C97-44E819BCCC04}">
      <dsp:nvSpPr>
        <dsp:cNvPr id="0" name=""/>
        <dsp:cNvSpPr/>
      </dsp:nvSpPr>
      <dsp:spPr>
        <a:xfrm>
          <a:off x="4277641" y="3765"/>
          <a:ext cx="1694979" cy="71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No new private cause of action (e.g., no contract)</a:t>
          </a:r>
        </a:p>
      </dsp:txBody>
      <dsp:txXfrm>
        <a:off x="4277641" y="3765"/>
        <a:ext cx="1694979" cy="719082"/>
      </dsp:txXfrm>
    </dsp:sp>
    <dsp:sp modelId="{D8347A47-0130-45A0-AC89-AC2C3F4A5DC0}">
      <dsp:nvSpPr>
        <dsp:cNvPr id="0" name=""/>
        <dsp:cNvSpPr/>
      </dsp:nvSpPr>
      <dsp:spPr>
        <a:xfrm>
          <a:off x="542162" y="959891"/>
          <a:ext cx="719082" cy="7190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99D83-AC6F-4823-819D-C1DE96CC1A4F}">
      <dsp:nvSpPr>
        <dsp:cNvPr id="0" name=""/>
        <dsp:cNvSpPr/>
      </dsp:nvSpPr>
      <dsp:spPr>
        <a:xfrm>
          <a:off x="693166" y="1102021"/>
          <a:ext cx="417067" cy="4170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D5677E-B392-4AE9-86A9-1E135A7E681E}">
      <dsp:nvSpPr>
        <dsp:cNvPr id="0" name=""/>
        <dsp:cNvSpPr/>
      </dsp:nvSpPr>
      <dsp:spPr>
        <a:xfrm>
          <a:off x="1414154" y="933256"/>
          <a:ext cx="1694979" cy="71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No requirement that advice be “conflict free” (variable comp ok)</a:t>
          </a:r>
        </a:p>
      </dsp:txBody>
      <dsp:txXfrm>
        <a:off x="1414154" y="933256"/>
        <a:ext cx="1694979" cy="719082"/>
      </dsp:txXfrm>
    </dsp:sp>
    <dsp:sp modelId="{A2766E23-61F2-42A2-A9D0-300DE20A53AB}">
      <dsp:nvSpPr>
        <dsp:cNvPr id="0" name=""/>
        <dsp:cNvSpPr/>
      </dsp:nvSpPr>
      <dsp:spPr>
        <a:xfrm>
          <a:off x="3395589" y="986519"/>
          <a:ext cx="719082" cy="7190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3DC03-EBAC-404A-B7C4-8B2E07FA0097}">
      <dsp:nvSpPr>
        <dsp:cNvPr id="0" name=""/>
        <dsp:cNvSpPr/>
      </dsp:nvSpPr>
      <dsp:spPr>
        <a:xfrm>
          <a:off x="3564353" y="1164164"/>
          <a:ext cx="417067" cy="4170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781617-D621-4156-9F79-5078EDB02CCE}">
      <dsp:nvSpPr>
        <dsp:cNvPr id="0" name=""/>
        <dsp:cNvSpPr/>
      </dsp:nvSpPr>
      <dsp:spPr>
        <a:xfrm>
          <a:off x="4277641" y="933256"/>
          <a:ext cx="1694979" cy="71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Maintains access to investment education &amp; general information</a:t>
          </a:r>
        </a:p>
      </dsp:txBody>
      <dsp:txXfrm>
        <a:off x="4277641" y="933256"/>
        <a:ext cx="1694979" cy="719082"/>
      </dsp:txXfrm>
    </dsp:sp>
    <dsp:sp modelId="{7D8151C3-655B-4550-B317-8B9CCDCA097D}">
      <dsp:nvSpPr>
        <dsp:cNvPr id="0" name=""/>
        <dsp:cNvSpPr/>
      </dsp:nvSpPr>
      <dsp:spPr>
        <a:xfrm>
          <a:off x="542162" y="1824809"/>
          <a:ext cx="719082" cy="7190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00F7F-360D-4A4C-8528-40E8D2AF046E}">
      <dsp:nvSpPr>
        <dsp:cNvPr id="0" name=""/>
        <dsp:cNvSpPr/>
      </dsp:nvSpPr>
      <dsp:spPr>
        <a:xfrm>
          <a:off x="693166" y="1975817"/>
          <a:ext cx="417067" cy="4170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D048B0-D1FF-416C-BCF0-8F9EE254B8C9}">
      <dsp:nvSpPr>
        <dsp:cNvPr id="0" name=""/>
        <dsp:cNvSpPr/>
      </dsp:nvSpPr>
      <dsp:spPr>
        <a:xfrm>
          <a:off x="1449646" y="1824809"/>
          <a:ext cx="1694979" cy="71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Does not require recommendation of cheapest option</a:t>
          </a:r>
        </a:p>
      </dsp:txBody>
      <dsp:txXfrm>
        <a:off x="1449646" y="1824809"/>
        <a:ext cx="1694979" cy="719082"/>
      </dsp:txXfrm>
    </dsp:sp>
    <dsp:sp modelId="{5943572B-B28E-4119-A33D-7759D8758BC8}">
      <dsp:nvSpPr>
        <dsp:cNvPr id="0" name=""/>
        <dsp:cNvSpPr/>
      </dsp:nvSpPr>
      <dsp:spPr>
        <a:xfrm>
          <a:off x="3377835" y="1824809"/>
          <a:ext cx="719082" cy="7190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46C76-61DC-4B23-8FFB-E0589608DBDD}">
      <dsp:nvSpPr>
        <dsp:cNvPr id="0" name=""/>
        <dsp:cNvSpPr/>
      </dsp:nvSpPr>
      <dsp:spPr>
        <a:xfrm>
          <a:off x="3555477" y="1975817"/>
          <a:ext cx="417067" cy="4170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3592E1-B399-4CDB-A1DA-B53A89465D76}">
      <dsp:nvSpPr>
        <dsp:cNvPr id="0" name=""/>
        <dsp:cNvSpPr/>
      </dsp:nvSpPr>
      <dsp:spPr>
        <a:xfrm>
          <a:off x="4197740" y="1824809"/>
          <a:ext cx="1694979" cy="71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Does not require recommendation of “The Best” option out of all possible alternatives</a:t>
          </a:r>
        </a:p>
      </dsp:txBody>
      <dsp:txXfrm>
        <a:off x="4197740" y="1824809"/>
        <a:ext cx="1694979" cy="719082"/>
      </dsp:txXfrm>
    </dsp:sp>
    <dsp:sp modelId="{386F66B6-A941-4D1E-99F2-10F758BFE54F}">
      <dsp:nvSpPr>
        <dsp:cNvPr id="0" name=""/>
        <dsp:cNvSpPr/>
      </dsp:nvSpPr>
      <dsp:spPr>
        <a:xfrm>
          <a:off x="542162" y="2759701"/>
          <a:ext cx="719082" cy="71908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0AF225-6D2B-4281-9045-9F2F1658DB2D}">
      <dsp:nvSpPr>
        <dsp:cNvPr id="0" name=""/>
        <dsp:cNvSpPr/>
      </dsp:nvSpPr>
      <dsp:spPr>
        <a:xfrm>
          <a:off x="693166" y="2898860"/>
          <a:ext cx="417067" cy="41706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3D026C-F388-4BBB-A296-8A9A158A47F2}">
      <dsp:nvSpPr>
        <dsp:cNvPr id="0" name=""/>
        <dsp:cNvSpPr/>
      </dsp:nvSpPr>
      <dsp:spPr>
        <a:xfrm>
          <a:off x="1436036" y="2768574"/>
          <a:ext cx="1694979" cy="71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Does not replace or undo any existing SEC/FINRA Regulations</a:t>
          </a:r>
        </a:p>
      </dsp:txBody>
      <dsp:txXfrm>
        <a:off x="1436036" y="2768574"/>
        <a:ext cx="1694979" cy="719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BC566-4F05-473B-ACF0-12200672FC22}">
      <dsp:nvSpPr>
        <dsp:cNvPr id="0" name=""/>
        <dsp:cNvSpPr/>
      </dsp:nvSpPr>
      <dsp:spPr>
        <a:xfrm>
          <a:off x="0" y="2077"/>
          <a:ext cx="6332322" cy="1052988"/>
        </a:xfrm>
        <a:prstGeom prst="roundRect">
          <a:avLst>
            <a:gd name="adj" fmla="val 10000"/>
          </a:avLst>
        </a:prstGeom>
        <a:solidFill>
          <a:srgbClr val="D5E7F7"/>
        </a:solidFill>
        <a:ln>
          <a:noFill/>
        </a:ln>
        <a:effectLst/>
      </dsp:spPr>
      <dsp:style>
        <a:lnRef idx="0">
          <a:scrgbClr r="0" g="0" b="0"/>
        </a:lnRef>
        <a:fillRef idx="1">
          <a:scrgbClr r="0" g="0" b="0"/>
        </a:fillRef>
        <a:effectRef idx="0">
          <a:scrgbClr r="0" g="0" b="0"/>
        </a:effectRef>
        <a:fontRef idx="minor"/>
      </dsp:style>
    </dsp:sp>
    <dsp:sp modelId="{EDA0B783-9D09-4BFA-987F-5B00F6283649}">
      <dsp:nvSpPr>
        <dsp:cNvPr id="0" name=""/>
        <dsp:cNvSpPr/>
      </dsp:nvSpPr>
      <dsp:spPr>
        <a:xfrm>
          <a:off x="318529" y="239000"/>
          <a:ext cx="579143" cy="5791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29391-E405-4744-9D60-9BC829F3AE6C}">
      <dsp:nvSpPr>
        <dsp:cNvPr id="0" name=""/>
        <dsp:cNvSpPr/>
      </dsp:nvSpPr>
      <dsp:spPr>
        <a:xfrm>
          <a:off x="1216202" y="2077"/>
          <a:ext cx="5116119" cy="105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1" tIns="111441" rIns="111441" bIns="111441" numCol="1" spcCol="1270" anchor="ctr" anchorCtr="0">
          <a:noAutofit/>
        </a:bodyPr>
        <a:lstStyle/>
        <a:p>
          <a:pPr marL="0" lvl="0" indent="0" algn="l" defTabSz="977900">
            <a:lnSpc>
              <a:spcPct val="90000"/>
            </a:lnSpc>
            <a:spcBef>
              <a:spcPct val="0"/>
            </a:spcBef>
            <a:spcAft>
              <a:spcPct val="35000"/>
            </a:spcAft>
            <a:buNone/>
          </a:pPr>
          <a:r>
            <a:rPr lang="en-US" sz="2200" kern="1200" dirty="0"/>
            <a:t>Applies to broker-dealers (BDs) and registered reps (RRs), not IAs/IARs</a:t>
          </a:r>
        </a:p>
      </dsp:txBody>
      <dsp:txXfrm>
        <a:off x="1216202" y="2077"/>
        <a:ext cx="5116119" cy="1052988"/>
      </dsp:txXfrm>
    </dsp:sp>
    <dsp:sp modelId="{4DB8148D-2A34-4042-B7FB-98413C136420}">
      <dsp:nvSpPr>
        <dsp:cNvPr id="0" name=""/>
        <dsp:cNvSpPr/>
      </dsp:nvSpPr>
      <dsp:spPr>
        <a:xfrm>
          <a:off x="0" y="1318313"/>
          <a:ext cx="6332322" cy="1052988"/>
        </a:xfrm>
        <a:prstGeom prst="roundRect">
          <a:avLst>
            <a:gd name="adj" fmla="val 10000"/>
          </a:avLst>
        </a:prstGeom>
        <a:solidFill>
          <a:srgbClr val="9DCEE7"/>
        </a:solidFill>
        <a:ln>
          <a:noFill/>
        </a:ln>
        <a:effectLst/>
      </dsp:spPr>
      <dsp:style>
        <a:lnRef idx="0">
          <a:scrgbClr r="0" g="0" b="0"/>
        </a:lnRef>
        <a:fillRef idx="1">
          <a:scrgbClr r="0" g="0" b="0"/>
        </a:fillRef>
        <a:effectRef idx="0">
          <a:scrgbClr r="0" g="0" b="0"/>
        </a:effectRef>
        <a:fontRef idx="minor"/>
      </dsp:style>
    </dsp:sp>
    <dsp:sp modelId="{C7F428E9-0187-45C5-A9CB-540C8735E449}">
      <dsp:nvSpPr>
        <dsp:cNvPr id="0" name=""/>
        <dsp:cNvSpPr/>
      </dsp:nvSpPr>
      <dsp:spPr>
        <a:xfrm>
          <a:off x="318529" y="1555236"/>
          <a:ext cx="579143" cy="5791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E1517-D6FC-4765-9019-FF0323DB472C}">
      <dsp:nvSpPr>
        <dsp:cNvPr id="0" name=""/>
        <dsp:cNvSpPr/>
      </dsp:nvSpPr>
      <dsp:spPr>
        <a:xfrm>
          <a:off x="1216202" y="1318313"/>
          <a:ext cx="5116119" cy="105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1" tIns="111441" rIns="111441" bIns="111441" numCol="1" spcCol="1270" anchor="ctr" anchorCtr="0">
          <a:noAutofit/>
        </a:bodyPr>
        <a:lstStyle/>
        <a:p>
          <a:pPr marL="0" lvl="0" indent="0" algn="l" defTabSz="977900">
            <a:lnSpc>
              <a:spcPct val="90000"/>
            </a:lnSpc>
            <a:spcBef>
              <a:spcPct val="0"/>
            </a:spcBef>
            <a:spcAft>
              <a:spcPct val="35000"/>
            </a:spcAft>
            <a:buNone/>
          </a:pPr>
          <a:r>
            <a:rPr lang="en-US" sz="2200" kern="1200"/>
            <a:t>Enhancement of the suitability standard</a:t>
          </a:r>
        </a:p>
      </dsp:txBody>
      <dsp:txXfrm>
        <a:off x="1216202" y="1318313"/>
        <a:ext cx="5116119" cy="1052988"/>
      </dsp:txXfrm>
    </dsp:sp>
    <dsp:sp modelId="{50BDC38B-6C79-441D-9210-1FAA19E181DD}">
      <dsp:nvSpPr>
        <dsp:cNvPr id="0" name=""/>
        <dsp:cNvSpPr/>
      </dsp:nvSpPr>
      <dsp:spPr>
        <a:xfrm>
          <a:off x="0" y="2634549"/>
          <a:ext cx="6332322" cy="1052988"/>
        </a:xfrm>
        <a:prstGeom prst="roundRect">
          <a:avLst>
            <a:gd name="adj" fmla="val 10000"/>
          </a:avLst>
        </a:prstGeom>
        <a:solidFill>
          <a:srgbClr val="5795C9"/>
        </a:solidFill>
        <a:ln>
          <a:noFill/>
        </a:ln>
        <a:effectLst/>
      </dsp:spPr>
      <dsp:style>
        <a:lnRef idx="0">
          <a:scrgbClr r="0" g="0" b="0"/>
        </a:lnRef>
        <a:fillRef idx="1">
          <a:scrgbClr r="0" g="0" b="0"/>
        </a:fillRef>
        <a:effectRef idx="0">
          <a:scrgbClr r="0" g="0" b="0"/>
        </a:effectRef>
        <a:fontRef idx="minor"/>
      </dsp:style>
    </dsp:sp>
    <dsp:sp modelId="{FDAE646A-50FE-4A4B-910B-E8CF97C727D2}">
      <dsp:nvSpPr>
        <dsp:cNvPr id="0" name=""/>
        <dsp:cNvSpPr/>
      </dsp:nvSpPr>
      <dsp:spPr>
        <a:xfrm>
          <a:off x="318529" y="2871472"/>
          <a:ext cx="579143" cy="5791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0E1A90-FC89-4F37-BC7A-299320B0BF82}">
      <dsp:nvSpPr>
        <dsp:cNvPr id="0" name=""/>
        <dsp:cNvSpPr/>
      </dsp:nvSpPr>
      <dsp:spPr>
        <a:xfrm>
          <a:off x="1216202" y="2634549"/>
          <a:ext cx="2849544" cy="105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1" tIns="111441" rIns="111441" bIns="111441" numCol="1" spcCol="1270" anchor="ctr" anchorCtr="0">
          <a:noAutofit/>
        </a:bodyPr>
        <a:lstStyle/>
        <a:p>
          <a:pPr marL="0" lvl="0" indent="0" algn="l" defTabSz="977900">
            <a:lnSpc>
              <a:spcPct val="90000"/>
            </a:lnSpc>
            <a:spcBef>
              <a:spcPct val="0"/>
            </a:spcBef>
            <a:spcAft>
              <a:spcPct val="35000"/>
            </a:spcAft>
            <a:buNone/>
          </a:pPr>
          <a:r>
            <a:rPr lang="en-US" sz="2200" kern="1200"/>
            <a:t>“Best Interest” is not defined.</a:t>
          </a:r>
        </a:p>
      </dsp:txBody>
      <dsp:txXfrm>
        <a:off x="1216202" y="2634549"/>
        <a:ext cx="2849544" cy="1052988"/>
      </dsp:txXfrm>
    </dsp:sp>
    <dsp:sp modelId="{771D7652-A25F-4D21-8175-ACADD55027CF}">
      <dsp:nvSpPr>
        <dsp:cNvPr id="0" name=""/>
        <dsp:cNvSpPr/>
      </dsp:nvSpPr>
      <dsp:spPr>
        <a:xfrm>
          <a:off x="4065746" y="2634549"/>
          <a:ext cx="2266575" cy="105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1" tIns="111441" rIns="111441" bIns="111441" numCol="1" spcCol="1270" anchor="ctr" anchorCtr="0">
          <a:noAutofit/>
        </a:bodyPr>
        <a:lstStyle/>
        <a:p>
          <a:pPr marL="0" lvl="0" indent="0" algn="l" defTabSz="488950">
            <a:lnSpc>
              <a:spcPct val="90000"/>
            </a:lnSpc>
            <a:spcBef>
              <a:spcPct val="0"/>
            </a:spcBef>
            <a:spcAft>
              <a:spcPct val="35000"/>
            </a:spcAft>
            <a:buNone/>
          </a:pPr>
          <a:r>
            <a:rPr lang="en-US" sz="1100" kern="1200"/>
            <a:t>Satisfying the obligations = acting in clients’ best interest</a:t>
          </a:r>
        </a:p>
        <a:p>
          <a:pPr marL="0" lvl="0" indent="0" algn="l" defTabSz="488950">
            <a:lnSpc>
              <a:spcPct val="90000"/>
            </a:lnSpc>
            <a:spcBef>
              <a:spcPct val="0"/>
            </a:spcBef>
            <a:spcAft>
              <a:spcPct val="35000"/>
            </a:spcAft>
            <a:buNone/>
          </a:pPr>
          <a:r>
            <a:rPr lang="en-US" sz="1100" kern="1200"/>
            <a:t>May not put your interests “ahead of” your clients’ interests</a:t>
          </a:r>
        </a:p>
      </dsp:txBody>
      <dsp:txXfrm>
        <a:off x="4065746" y="2634549"/>
        <a:ext cx="2266575" cy="1052988"/>
      </dsp:txXfrm>
    </dsp:sp>
    <dsp:sp modelId="{9689D5B9-C8F5-4FFF-A948-ED2C7CC3FD76}">
      <dsp:nvSpPr>
        <dsp:cNvPr id="0" name=""/>
        <dsp:cNvSpPr/>
      </dsp:nvSpPr>
      <dsp:spPr>
        <a:xfrm>
          <a:off x="0" y="3950785"/>
          <a:ext cx="6332322" cy="1052988"/>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FA6E6738-D778-49F0-9964-1936ED21D0D9}">
      <dsp:nvSpPr>
        <dsp:cNvPr id="0" name=""/>
        <dsp:cNvSpPr/>
      </dsp:nvSpPr>
      <dsp:spPr>
        <a:xfrm>
          <a:off x="318529" y="4187708"/>
          <a:ext cx="579143" cy="579143"/>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B31A72-AAD4-4105-9964-8C315B3694BB}">
      <dsp:nvSpPr>
        <dsp:cNvPr id="0" name=""/>
        <dsp:cNvSpPr/>
      </dsp:nvSpPr>
      <dsp:spPr>
        <a:xfrm>
          <a:off x="1216202" y="3950785"/>
          <a:ext cx="2849544" cy="105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1" tIns="111441" rIns="111441" bIns="111441" numCol="1" spcCol="1270" anchor="ctr" anchorCtr="0">
          <a:noAutofit/>
        </a:bodyPr>
        <a:lstStyle/>
        <a:p>
          <a:pPr marL="0" lvl="0" indent="0" algn="l" defTabSz="977900">
            <a:lnSpc>
              <a:spcPct val="90000"/>
            </a:lnSpc>
            <a:spcBef>
              <a:spcPct val="0"/>
            </a:spcBef>
            <a:spcAft>
              <a:spcPct val="35000"/>
            </a:spcAft>
            <a:buNone/>
          </a:pPr>
          <a:r>
            <a:rPr lang="en-US" sz="2200" kern="1200"/>
            <a:t>The best interest obligations:</a:t>
          </a:r>
        </a:p>
      </dsp:txBody>
      <dsp:txXfrm>
        <a:off x="1216202" y="3950785"/>
        <a:ext cx="2849544" cy="1052988"/>
      </dsp:txXfrm>
    </dsp:sp>
    <dsp:sp modelId="{8DA6ECE4-79B4-4F29-AB2C-498FA4CBB9D5}">
      <dsp:nvSpPr>
        <dsp:cNvPr id="0" name=""/>
        <dsp:cNvSpPr/>
      </dsp:nvSpPr>
      <dsp:spPr>
        <a:xfrm>
          <a:off x="4065746" y="3950785"/>
          <a:ext cx="2266575" cy="105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1" tIns="111441" rIns="111441" bIns="111441" numCol="1" spcCol="1270" anchor="ctr" anchorCtr="0">
          <a:noAutofit/>
        </a:bodyPr>
        <a:lstStyle/>
        <a:p>
          <a:pPr marL="0" lvl="0" indent="0" algn="l" defTabSz="488950">
            <a:lnSpc>
              <a:spcPct val="90000"/>
            </a:lnSpc>
            <a:spcBef>
              <a:spcPct val="0"/>
            </a:spcBef>
            <a:spcAft>
              <a:spcPct val="35000"/>
            </a:spcAft>
            <a:buNone/>
          </a:pPr>
          <a:r>
            <a:rPr lang="en-US" sz="1100" kern="1200"/>
            <a:t>Disclosure (BDs </a:t>
          </a:r>
          <a:r>
            <a:rPr lang="en-US" sz="1100" u="sng" kern="1200"/>
            <a:t>and</a:t>
          </a:r>
          <a:r>
            <a:rPr lang="en-US" sz="1100" kern="1200"/>
            <a:t> RRs)</a:t>
          </a:r>
        </a:p>
        <a:p>
          <a:pPr marL="0" lvl="0" indent="0" algn="l" defTabSz="488950">
            <a:lnSpc>
              <a:spcPct val="90000"/>
            </a:lnSpc>
            <a:spcBef>
              <a:spcPct val="0"/>
            </a:spcBef>
            <a:spcAft>
              <a:spcPct val="35000"/>
            </a:spcAft>
            <a:buNone/>
          </a:pPr>
          <a:r>
            <a:rPr lang="en-US" sz="1100" kern="1200"/>
            <a:t>Care (BDs </a:t>
          </a:r>
          <a:r>
            <a:rPr lang="en-US" sz="1100" u="sng" kern="1200"/>
            <a:t>and</a:t>
          </a:r>
          <a:r>
            <a:rPr lang="en-US" sz="1100" kern="1200"/>
            <a:t> RRs)</a:t>
          </a:r>
        </a:p>
        <a:p>
          <a:pPr marL="0" lvl="0" indent="0" algn="l" defTabSz="488950">
            <a:lnSpc>
              <a:spcPct val="90000"/>
            </a:lnSpc>
            <a:spcBef>
              <a:spcPct val="0"/>
            </a:spcBef>
            <a:spcAft>
              <a:spcPct val="35000"/>
            </a:spcAft>
            <a:buNone/>
          </a:pPr>
          <a:r>
            <a:rPr lang="en-US" sz="1100" kern="1200"/>
            <a:t>Conflict of Interest (BDs)</a:t>
          </a:r>
        </a:p>
        <a:p>
          <a:pPr marL="0" lvl="0" indent="0" algn="l" defTabSz="488950">
            <a:lnSpc>
              <a:spcPct val="90000"/>
            </a:lnSpc>
            <a:spcBef>
              <a:spcPct val="0"/>
            </a:spcBef>
            <a:spcAft>
              <a:spcPct val="35000"/>
            </a:spcAft>
            <a:buNone/>
          </a:pPr>
          <a:r>
            <a:rPr lang="en-US" sz="1100" kern="1200"/>
            <a:t>Compliance (BDs)</a:t>
          </a:r>
        </a:p>
      </dsp:txBody>
      <dsp:txXfrm>
        <a:off x="4065746" y="3950785"/>
        <a:ext cx="2266575" cy="1052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0AD00-220C-42E8-9A80-4B77940EB2DD}">
      <dsp:nvSpPr>
        <dsp:cNvPr id="0" name=""/>
        <dsp:cNvSpPr/>
      </dsp:nvSpPr>
      <dsp:spPr>
        <a:xfrm>
          <a:off x="0" y="4912"/>
          <a:ext cx="7117996" cy="108637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9FC4C-E614-4B0B-BC5A-E32B86FAA517}">
      <dsp:nvSpPr>
        <dsp:cNvPr id="0" name=""/>
        <dsp:cNvSpPr/>
      </dsp:nvSpPr>
      <dsp:spPr>
        <a:xfrm>
          <a:off x="252225" y="318805"/>
          <a:ext cx="458591" cy="458591"/>
        </a:xfrm>
        <a:prstGeom prst="rect">
          <a:avLst/>
        </a:prstGeom>
        <a:blipFill>
          <a:blip xmlns:r="http://schemas.openxmlformats.org/officeDocument/2006/relationships" r:embed="rId1">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C3F2F-04FA-4F1D-AC74-4205AB435657}">
      <dsp:nvSpPr>
        <dsp:cNvPr id="0" name=""/>
        <dsp:cNvSpPr/>
      </dsp:nvSpPr>
      <dsp:spPr>
        <a:xfrm>
          <a:off x="963041" y="131200"/>
          <a:ext cx="3203098" cy="83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4" tIns="88244" rIns="88244" bIns="88244" numCol="1" spcCol="1270" anchor="ctr" anchorCtr="0">
          <a:noAutofit/>
        </a:bodyPr>
        <a:lstStyle/>
        <a:p>
          <a:pPr marL="0" lvl="0" indent="0" algn="l" defTabSz="844550">
            <a:lnSpc>
              <a:spcPct val="100000"/>
            </a:lnSpc>
            <a:spcBef>
              <a:spcPct val="0"/>
            </a:spcBef>
            <a:spcAft>
              <a:spcPct val="35000"/>
            </a:spcAft>
            <a:buNone/>
          </a:pPr>
          <a:r>
            <a:rPr lang="en-US" sz="1900" kern="1200" dirty="0"/>
            <a:t>Obligation applies to </a:t>
          </a:r>
          <a:r>
            <a:rPr lang="en-US" sz="1900" b="1" u="sng" kern="1200" dirty="0"/>
            <a:t>BDs and RRs</a:t>
          </a:r>
          <a:endParaRPr lang="en-US" sz="1900" kern="1200" dirty="0"/>
        </a:p>
      </dsp:txBody>
      <dsp:txXfrm>
        <a:off x="963041" y="131200"/>
        <a:ext cx="3203098" cy="833802"/>
      </dsp:txXfrm>
    </dsp:sp>
    <dsp:sp modelId="{3F94771E-D6EE-4F9E-9F02-FE7EAF814BD7}">
      <dsp:nvSpPr>
        <dsp:cNvPr id="0" name=""/>
        <dsp:cNvSpPr/>
      </dsp:nvSpPr>
      <dsp:spPr>
        <a:xfrm>
          <a:off x="4166139" y="131200"/>
          <a:ext cx="2950914" cy="83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4" tIns="88244" rIns="88244" bIns="88244" numCol="1" spcCol="1270" anchor="ctr" anchorCtr="0">
          <a:noAutofit/>
        </a:bodyPr>
        <a:lstStyle/>
        <a:p>
          <a:pPr marL="0" lvl="0" indent="0" algn="l" defTabSz="466725">
            <a:lnSpc>
              <a:spcPct val="100000"/>
            </a:lnSpc>
            <a:spcBef>
              <a:spcPct val="0"/>
            </a:spcBef>
            <a:spcAft>
              <a:spcPct val="35000"/>
            </a:spcAft>
            <a:buNone/>
          </a:pPr>
          <a:r>
            <a:rPr lang="en-US" sz="1050" kern="1200" dirty="0"/>
            <a:t>BDs likely to create/require standard disclosures</a:t>
          </a:r>
        </a:p>
        <a:p>
          <a:pPr marL="0" lvl="0" indent="0" algn="l" defTabSz="466725">
            <a:lnSpc>
              <a:spcPct val="100000"/>
            </a:lnSpc>
            <a:spcBef>
              <a:spcPct val="0"/>
            </a:spcBef>
            <a:spcAft>
              <a:spcPct val="35000"/>
            </a:spcAft>
            <a:buNone/>
          </a:pPr>
          <a:r>
            <a:rPr lang="en-US" sz="1050" u="sng" kern="1200" dirty="0"/>
            <a:t>But</a:t>
          </a:r>
          <a:r>
            <a:rPr lang="en-US" sz="1050" kern="1200" dirty="0"/>
            <a:t> obligation is on RRs to make sure BD materials satisfy the rule or must supplement the disclosures (e.g., if RR has limited license, but materials reference all BD products)</a:t>
          </a:r>
        </a:p>
      </dsp:txBody>
      <dsp:txXfrm>
        <a:off x="4166139" y="131200"/>
        <a:ext cx="2950914" cy="833802"/>
      </dsp:txXfrm>
    </dsp:sp>
    <dsp:sp modelId="{111A9F67-082E-4A3B-9CE6-39CDBA097C71}">
      <dsp:nvSpPr>
        <dsp:cNvPr id="0" name=""/>
        <dsp:cNvSpPr/>
      </dsp:nvSpPr>
      <dsp:spPr>
        <a:xfrm>
          <a:off x="0" y="1299741"/>
          <a:ext cx="7117996" cy="113915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BF0C4-E192-4616-A56A-EA196634EB06}">
      <dsp:nvSpPr>
        <dsp:cNvPr id="0" name=""/>
        <dsp:cNvSpPr/>
      </dsp:nvSpPr>
      <dsp:spPr>
        <a:xfrm>
          <a:off x="252225" y="1640024"/>
          <a:ext cx="458591" cy="458591"/>
        </a:xfrm>
        <a:prstGeom prst="rect">
          <a:avLst/>
        </a:prstGeom>
        <a:blipFill>
          <a:blip xmlns:r="http://schemas.openxmlformats.org/officeDocument/2006/relationships" r:embed="rId3">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F36D0-B2A5-41E8-B5B6-89FF545B86B5}">
      <dsp:nvSpPr>
        <dsp:cNvPr id="0" name=""/>
        <dsp:cNvSpPr/>
      </dsp:nvSpPr>
      <dsp:spPr>
        <a:xfrm>
          <a:off x="963041" y="1452418"/>
          <a:ext cx="3203098" cy="83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4" tIns="88244" rIns="88244" bIns="88244" numCol="1" spcCol="1270" anchor="ctr" anchorCtr="0">
          <a:noAutofit/>
        </a:bodyPr>
        <a:lstStyle/>
        <a:p>
          <a:pPr marL="0" lvl="0" indent="0" algn="l" defTabSz="844550">
            <a:lnSpc>
              <a:spcPct val="100000"/>
            </a:lnSpc>
            <a:spcBef>
              <a:spcPct val="0"/>
            </a:spcBef>
            <a:spcAft>
              <a:spcPct val="35000"/>
            </a:spcAft>
            <a:buNone/>
          </a:pPr>
          <a:r>
            <a:rPr lang="en-US" sz="1900" kern="1200" dirty="0"/>
            <a:t>Timing: prior to or at the time of the recommendation</a:t>
          </a:r>
        </a:p>
      </dsp:txBody>
      <dsp:txXfrm>
        <a:off x="963041" y="1452418"/>
        <a:ext cx="3203098" cy="833802"/>
      </dsp:txXfrm>
    </dsp:sp>
    <dsp:sp modelId="{29D05B02-9FC1-4081-8C1B-FC5B5063E725}">
      <dsp:nvSpPr>
        <dsp:cNvPr id="0" name=""/>
        <dsp:cNvSpPr/>
      </dsp:nvSpPr>
      <dsp:spPr>
        <a:xfrm>
          <a:off x="4166139" y="1452418"/>
          <a:ext cx="2950914" cy="83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4" tIns="88244" rIns="88244" bIns="88244" numCol="1" spcCol="1270" anchor="ctr" anchorCtr="0">
          <a:noAutofit/>
        </a:bodyPr>
        <a:lstStyle/>
        <a:p>
          <a:pPr marL="0" lvl="0" indent="0" algn="l" defTabSz="488950">
            <a:lnSpc>
              <a:spcPct val="100000"/>
            </a:lnSpc>
            <a:spcBef>
              <a:spcPct val="0"/>
            </a:spcBef>
            <a:spcAft>
              <a:spcPct val="35000"/>
            </a:spcAft>
            <a:buNone/>
          </a:pPr>
          <a:r>
            <a:rPr lang="en-US" sz="1100" kern="1200"/>
            <a:t>Same timing as Form CRS; this is the second layer of disclosure after CRS</a:t>
          </a:r>
        </a:p>
        <a:p>
          <a:pPr marL="0" lvl="0" indent="0" algn="l" defTabSz="488950">
            <a:lnSpc>
              <a:spcPct val="100000"/>
            </a:lnSpc>
            <a:spcBef>
              <a:spcPct val="0"/>
            </a:spcBef>
            <a:spcAft>
              <a:spcPct val="35000"/>
            </a:spcAft>
            <a:buNone/>
          </a:pPr>
          <a:r>
            <a:rPr lang="en-US" sz="1100" kern="1200"/>
            <a:t>May be standardized, product-level at beginning with oral/written supplements later</a:t>
          </a:r>
        </a:p>
      </dsp:txBody>
      <dsp:txXfrm>
        <a:off x="4166139" y="1452418"/>
        <a:ext cx="2950914" cy="833802"/>
      </dsp:txXfrm>
    </dsp:sp>
    <dsp:sp modelId="{F600BE6F-A3D9-4345-A8FC-2494A05A90FE}">
      <dsp:nvSpPr>
        <dsp:cNvPr id="0" name=""/>
        <dsp:cNvSpPr/>
      </dsp:nvSpPr>
      <dsp:spPr>
        <a:xfrm>
          <a:off x="0" y="2647349"/>
          <a:ext cx="7117996" cy="116873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4299A-6DB9-4410-9AE8-D2A1BD06DAF9}">
      <dsp:nvSpPr>
        <dsp:cNvPr id="0" name=""/>
        <dsp:cNvSpPr/>
      </dsp:nvSpPr>
      <dsp:spPr>
        <a:xfrm>
          <a:off x="252225" y="3002419"/>
          <a:ext cx="458591" cy="458591"/>
        </a:xfrm>
        <a:prstGeom prst="rect">
          <a:avLst/>
        </a:prstGeom>
        <a:blipFill>
          <a:blip xmlns:r="http://schemas.openxmlformats.org/officeDocument/2006/relationships" r:embed="rId5">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F2127-E152-4142-89EF-8F0D3BD64530}">
      <dsp:nvSpPr>
        <dsp:cNvPr id="0" name=""/>
        <dsp:cNvSpPr/>
      </dsp:nvSpPr>
      <dsp:spPr>
        <a:xfrm>
          <a:off x="963041" y="2814814"/>
          <a:ext cx="6154012" cy="83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4" tIns="88244" rIns="88244" bIns="88244" numCol="1" spcCol="1270" anchor="ctr" anchorCtr="0">
          <a:noAutofit/>
        </a:bodyPr>
        <a:lstStyle/>
        <a:p>
          <a:pPr marL="0" lvl="0" indent="0" algn="l" defTabSz="844550">
            <a:lnSpc>
              <a:spcPct val="100000"/>
            </a:lnSpc>
            <a:spcBef>
              <a:spcPct val="0"/>
            </a:spcBef>
            <a:spcAft>
              <a:spcPct val="35000"/>
            </a:spcAft>
            <a:buNone/>
          </a:pPr>
          <a:r>
            <a:rPr lang="en-US" sz="1900" kern="1200"/>
            <a:t>Need not be a new standalone document; may incorporate in existing materials</a:t>
          </a:r>
        </a:p>
      </dsp:txBody>
      <dsp:txXfrm>
        <a:off x="963041" y="2814814"/>
        <a:ext cx="6154012" cy="833802"/>
      </dsp:txXfrm>
    </dsp:sp>
    <dsp:sp modelId="{0958FA6E-237F-482B-9FF4-96B649631041}">
      <dsp:nvSpPr>
        <dsp:cNvPr id="0" name=""/>
        <dsp:cNvSpPr/>
      </dsp:nvSpPr>
      <dsp:spPr>
        <a:xfrm>
          <a:off x="0" y="4024532"/>
          <a:ext cx="7117996" cy="103964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DC776-DBED-43F7-8BD8-EC901F7C0768}">
      <dsp:nvSpPr>
        <dsp:cNvPr id="0" name=""/>
        <dsp:cNvSpPr/>
      </dsp:nvSpPr>
      <dsp:spPr>
        <a:xfrm>
          <a:off x="252225" y="4315058"/>
          <a:ext cx="458591" cy="458591"/>
        </a:xfrm>
        <a:prstGeom prst="rect">
          <a:avLst/>
        </a:prstGeom>
        <a:blipFill>
          <a:blip xmlns:r="http://schemas.openxmlformats.org/officeDocument/2006/relationships" r:embed="rId7">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1ECA7-30CE-4B99-B904-6EC158A3BFC1}">
      <dsp:nvSpPr>
        <dsp:cNvPr id="0" name=""/>
        <dsp:cNvSpPr/>
      </dsp:nvSpPr>
      <dsp:spPr>
        <a:xfrm>
          <a:off x="963041" y="4127452"/>
          <a:ext cx="3203098" cy="83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4" tIns="88244" rIns="88244" bIns="88244" numCol="1" spcCol="1270" anchor="ctr" anchorCtr="0">
          <a:noAutofit/>
        </a:bodyPr>
        <a:lstStyle/>
        <a:p>
          <a:pPr marL="0" lvl="0" indent="0" algn="l" defTabSz="844550">
            <a:lnSpc>
              <a:spcPct val="100000"/>
            </a:lnSpc>
            <a:spcBef>
              <a:spcPct val="0"/>
            </a:spcBef>
            <a:spcAft>
              <a:spcPct val="35000"/>
            </a:spcAft>
            <a:buNone/>
          </a:pPr>
          <a:r>
            <a:rPr lang="en-US" sz="1900" kern="1200"/>
            <a:t>Must disclose:</a:t>
          </a:r>
        </a:p>
      </dsp:txBody>
      <dsp:txXfrm>
        <a:off x="963041" y="4127452"/>
        <a:ext cx="3203098" cy="833802"/>
      </dsp:txXfrm>
    </dsp:sp>
    <dsp:sp modelId="{02C61B5A-311B-4953-A282-BA3A4CA3E992}">
      <dsp:nvSpPr>
        <dsp:cNvPr id="0" name=""/>
        <dsp:cNvSpPr/>
      </dsp:nvSpPr>
      <dsp:spPr>
        <a:xfrm>
          <a:off x="4166139" y="4127452"/>
          <a:ext cx="2950914" cy="83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4" tIns="88244" rIns="88244" bIns="88244" numCol="1" spcCol="1270" anchor="ctr" anchorCtr="0">
          <a:noAutofit/>
        </a:bodyPr>
        <a:lstStyle/>
        <a:p>
          <a:pPr marL="0" lvl="0" indent="0" algn="l" defTabSz="488950">
            <a:lnSpc>
              <a:spcPct val="100000"/>
            </a:lnSpc>
            <a:spcBef>
              <a:spcPct val="0"/>
            </a:spcBef>
            <a:spcAft>
              <a:spcPct val="35000"/>
            </a:spcAft>
            <a:buNone/>
          </a:pPr>
          <a:r>
            <a:rPr lang="en-US" sz="1100" kern="1200"/>
            <a:t>Material facts about the relationship (with titling restrictions)</a:t>
          </a:r>
        </a:p>
        <a:p>
          <a:pPr marL="0" lvl="0" indent="0" algn="l" defTabSz="488950">
            <a:lnSpc>
              <a:spcPct val="100000"/>
            </a:lnSpc>
            <a:spcBef>
              <a:spcPct val="0"/>
            </a:spcBef>
            <a:spcAft>
              <a:spcPct val="35000"/>
            </a:spcAft>
            <a:buNone/>
          </a:pPr>
          <a:r>
            <a:rPr lang="en-US" sz="1100" kern="1200"/>
            <a:t>Material conflicts of interest associated with the recommendation</a:t>
          </a:r>
        </a:p>
      </dsp:txBody>
      <dsp:txXfrm>
        <a:off x="4166139" y="4127452"/>
        <a:ext cx="2950914" cy="8338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F00EF-EE04-4496-A2BB-59809598BC16}">
      <dsp:nvSpPr>
        <dsp:cNvPr id="0" name=""/>
        <dsp:cNvSpPr/>
      </dsp:nvSpPr>
      <dsp:spPr>
        <a:xfrm>
          <a:off x="0" y="594895"/>
          <a:ext cx="6513603" cy="1191622"/>
        </a:xfrm>
        <a:prstGeom prst="roundRect">
          <a:avLst>
            <a:gd name="adj" fmla="val 10000"/>
          </a:avLst>
        </a:prstGeom>
        <a:solidFill>
          <a:srgbClr val="5795C9"/>
        </a:solidFill>
        <a:ln>
          <a:noFill/>
        </a:ln>
        <a:effectLst/>
      </dsp:spPr>
      <dsp:style>
        <a:lnRef idx="0">
          <a:scrgbClr r="0" g="0" b="0"/>
        </a:lnRef>
        <a:fillRef idx="1">
          <a:scrgbClr r="0" g="0" b="0"/>
        </a:fillRef>
        <a:effectRef idx="0">
          <a:scrgbClr r="0" g="0" b="0"/>
        </a:effectRef>
        <a:fontRef idx="minor"/>
      </dsp:style>
    </dsp:sp>
    <dsp:sp modelId="{F5451745-8E80-4A7D-B0C9-361F13868511}">
      <dsp:nvSpPr>
        <dsp:cNvPr id="0" name=""/>
        <dsp:cNvSpPr/>
      </dsp:nvSpPr>
      <dsp:spPr>
        <a:xfrm>
          <a:off x="519744" y="718211"/>
          <a:ext cx="944989" cy="94498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83DDC7-DF37-437D-8FB6-52D358A2FAB7}">
      <dsp:nvSpPr>
        <dsp:cNvPr id="0" name=""/>
        <dsp:cNvSpPr/>
      </dsp:nvSpPr>
      <dsp:spPr>
        <a:xfrm>
          <a:off x="1939813" y="369212"/>
          <a:ext cx="4525244" cy="171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39" tIns="181839" rIns="181839" bIns="181839" numCol="1" spcCol="1270" anchor="ctr" anchorCtr="0">
          <a:noAutofit/>
        </a:bodyPr>
        <a:lstStyle/>
        <a:p>
          <a:pPr marL="0" lvl="0" indent="0" algn="l" defTabSz="711200">
            <a:lnSpc>
              <a:spcPct val="100000"/>
            </a:lnSpc>
            <a:spcBef>
              <a:spcPct val="0"/>
            </a:spcBef>
            <a:spcAft>
              <a:spcPct val="35000"/>
            </a:spcAft>
            <a:buNone/>
          </a:pPr>
          <a:r>
            <a:rPr lang="en-US" sz="1600" kern="1200" dirty="0"/>
            <a:t>Obligation applies to </a:t>
          </a:r>
          <a:r>
            <a:rPr lang="en-US" sz="1600" b="1" u="sng" kern="1200" dirty="0"/>
            <a:t>BDs and RRs</a:t>
          </a:r>
          <a:endParaRPr lang="en-US" sz="1600" kern="1200" dirty="0"/>
        </a:p>
      </dsp:txBody>
      <dsp:txXfrm>
        <a:off x="1939813" y="369212"/>
        <a:ext cx="4525244" cy="1718162"/>
      </dsp:txXfrm>
    </dsp:sp>
    <dsp:sp modelId="{89E272F1-246E-4181-9E54-736E06A6C827}">
      <dsp:nvSpPr>
        <dsp:cNvPr id="0" name=""/>
        <dsp:cNvSpPr/>
      </dsp:nvSpPr>
      <dsp:spPr>
        <a:xfrm>
          <a:off x="0" y="2622273"/>
          <a:ext cx="6513603" cy="2652791"/>
        </a:xfrm>
        <a:prstGeom prst="roundRect">
          <a:avLst>
            <a:gd name="adj" fmla="val 10000"/>
          </a:avLst>
        </a:prstGeom>
        <a:solidFill>
          <a:srgbClr val="016E99"/>
        </a:solidFill>
        <a:ln>
          <a:noFill/>
        </a:ln>
        <a:effectLst/>
      </dsp:spPr>
      <dsp:style>
        <a:lnRef idx="0">
          <a:scrgbClr r="0" g="0" b="0"/>
        </a:lnRef>
        <a:fillRef idx="1">
          <a:scrgbClr r="0" g="0" b="0"/>
        </a:fillRef>
        <a:effectRef idx="0">
          <a:scrgbClr r="0" g="0" b="0"/>
        </a:effectRef>
        <a:fontRef idx="minor"/>
      </dsp:style>
    </dsp:sp>
    <dsp:sp modelId="{D5A53C2E-A6CF-4CC0-B1B1-63811C29CF08}">
      <dsp:nvSpPr>
        <dsp:cNvPr id="0" name=""/>
        <dsp:cNvSpPr/>
      </dsp:nvSpPr>
      <dsp:spPr>
        <a:xfrm>
          <a:off x="519744" y="3476174"/>
          <a:ext cx="944989" cy="94498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309EE-A1DE-42CC-93CE-14BDD518F8EA}">
      <dsp:nvSpPr>
        <dsp:cNvPr id="0" name=""/>
        <dsp:cNvSpPr/>
      </dsp:nvSpPr>
      <dsp:spPr>
        <a:xfrm>
          <a:off x="1884162" y="2889825"/>
          <a:ext cx="1854640" cy="209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39" tIns="181839" rIns="181839" bIns="181839" numCol="1" spcCol="1270" anchor="ctr" anchorCtr="0">
          <a:noAutofit/>
        </a:bodyPr>
        <a:lstStyle/>
        <a:p>
          <a:pPr marL="0" lvl="0" indent="0" algn="l" defTabSz="711200">
            <a:lnSpc>
              <a:spcPct val="100000"/>
            </a:lnSpc>
            <a:spcBef>
              <a:spcPct val="0"/>
            </a:spcBef>
            <a:spcAft>
              <a:spcPct val="35000"/>
            </a:spcAft>
            <a:buNone/>
          </a:pPr>
          <a:r>
            <a:rPr lang="en-US" sz="1600" kern="1200" dirty="0"/>
            <a:t>Must exercise “reasonable diligence, care, and skill” to have a reasonable basis to believe:</a:t>
          </a:r>
        </a:p>
      </dsp:txBody>
      <dsp:txXfrm>
        <a:off x="1884162" y="2889825"/>
        <a:ext cx="1854640" cy="2099680"/>
      </dsp:txXfrm>
    </dsp:sp>
    <dsp:sp modelId="{5ADCD297-82AE-45DD-BC4B-3E7B1F70CA81}">
      <dsp:nvSpPr>
        <dsp:cNvPr id="0" name=""/>
        <dsp:cNvSpPr/>
      </dsp:nvSpPr>
      <dsp:spPr>
        <a:xfrm>
          <a:off x="3720322" y="3089587"/>
          <a:ext cx="2785554" cy="171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39" tIns="181839" rIns="181839" bIns="181839" numCol="1" spcCol="1270" anchor="ctr" anchorCtr="0">
          <a:noAutofit/>
        </a:bodyPr>
        <a:lstStyle/>
        <a:p>
          <a:pPr marL="0" lvl="0" indent="0" algn="l" defTabSz="488950">
            <a:lnSpc>
              <a:spcPct val="100000"/>
            </a:lnSpc>
            <a:spcBef>
              <a:spcPct val="0"/>
            </a:spcBef>
            <a:spcAft>
              <a:spcPct val="35000"/>
            </a:spcAft>
            <a:buNone/>
          </a:pPr>
          <a:r>
            <a:rPr lang="en-US" sz="1100" kern="1200" dirty="0"/>
            <a:t>The recommendation is in the </a:t>
          </a:r>
          <a:r>
            <a:rPr lang="en-US" sz="1100" i="1" kern="1200" dirty="0"/>
            <a:t>best interest of at least some retail customers</a:t>
          </a:r>
          <a:r>
            <a:rPr lang="en-US" sz="1100" kern="1200" dirty="0"/>
            <a:t>;</a:t>
          </a:r>
        </a:p>
        <a:p>
          <a:pPr marL="0" lvl="0" indent="0" algn="l" defTabSz="488950">
            <a:lnSpc>
              <a:spcPct val="100000"/>
            </a:lnSpc>
            <a:spcBef>
              <a:spcPct val="0"/>
            </a:spcBef>
            <a:spcAft>
              <a:spcPct val="35000"/>
            </a:spcAft>
            <a:buNone/>
          </a:pPr>
          <a:r>
            <a:rPr lang="en-US" sz="1100" kern="1200" dirty="0"/>
            <a:t>The recommendation is in the </a:t>
          </a:r>
          <a:r>
            <a:rPr lang="en-US" sz="1100" i="1" kern="1200" dirty="0"/>
            <a:t>best interest of a particular retail customer</a:t>
          </a:r>
          <a:r>
            <a:rPr lang="en-US" sz="1100" kern="1200" dirty="0"/>
            <a:t> based on his/her investment profile (must take cost into account as </a:t>
          </a:r>
          <a:r>
            <a:rPr lang="en-US" sz="1100" u="sng" kern="1200" dirty="0"/>
            <a:t>a</a:t>
          </a:r>
          <a:r>
            <a:rPr lang="en-US" sz="1100" kern="1200" dirty="0"/>
            <a:t> factor);</a:t>
          </a:r>
        </a:p>
        <a:p>
          <a:pPr marL="0" lvl="0" indent="0" algn="l" defTabSz="488950">
            <a:lnSpc>
              <a:spcPct val="100000"/>
            </a:lnSpc>
            <a:spcBef>
              <a:spcPct val="0"/>
            </a:spcBef>
            <a:spcAft>
              <a:spcPct val="35000"/>
            </a:spcAft>
            <a:buNone/>
          </a:pPr>
          <a:r>
            <a:rPr lang="en-US" sz="1100" kern="1200"/>
            <a:t>A </a:t>
          </a:r>
          <a:r>
            <a:rPr lang="en-US" sz="1100" i="1" kern="1200"/>
            <a:t>series of recommendations is not excessive</a:t>
          </a:r>
          <a:r>
            <a:rPr lang="en-US" sz="1100" kern="1200"/>
            <a:t> and is in the customer’s best interest; and</a:t>
          </a:r>
        </a:p>
        <a:p>
          <a:pPr marL="0" lvl="0" indent="0" algn="l" defTabSz="488950">
            <a:lnSpc>
              <a:spcPct val="100000"/>
            </a:lnSpc>
            <a:spcBef>
              <a:spcPct val="0"/>
            </a:spcBef>
            <a:spcAft>
              <a:spcPct val="35000"/>
            </a:spcAft>
            <a:buNone/>
          </a:pPr>
          <a:r>
            <a:rPr lang="en-US" sz="1100" b="1" i="1" kern="1200"/>
            <a:t>Overall, the recommendation is in the client’s best interest.</a:t>
          </a:r>
          <a:endParaRPr lang="en-US" sz="1100" kern="1200"/>
        </a:p>
      </dsp:txBody>
      <dsp:txXfrm>
        <a:off x="3720322" y="3089587"/>
        <a:ext cx="2785554" cy="17181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21449-F3EF-438B-92FF-059871FE27A3}">
      <dsp:nvSpPr>
        <dsp:cNvPr id="0" name=""/>
        <dsp:cNvSpPr/>
      </dsp:nvSpPr>
      <dsp:spPr>
        <a:xfrm>
          <a:off x="0" y="1006637"/>
          <a:ext cx="6513603" cy="1161196"/>
        </a:xfrm>
        <a:prstGeom prst="roundRect">
          <a:avLst>
            <a:gd name="adj" fmla="val 10000"/>
          </a:avLst>
        </a:prstGeom>
        <a:solidFill>
          <a:srgbClr val="016E99"/>
        </a:solidFill>
        <a:ln>
          <a:noFill/>
        </a:ln>
        <a:effectLst/>
      </dsp:spPr>
      <dsp:style>
        <a:lnRef idx="0">
          <a:scrgbClr r="0" g="0" b="0"/>
        </a:lnRef>
        <a:fillRef idx="1">
          <a:scrgbClr r="0" g="0" b="0"/>
        </a:fillRef>
        <a:effectRef idx="0">
          <a:scrgbClr r="0" g="0" b="0"/>
        </a:effectRef>
        <a:fontRef idx="minor"/>
      </dsp:style>
    </dsp:sp>
    <dsp:sp modelId="{5E07B63E-0CB9-41EF-A0A4-451A686F0DE0}">
      <dsp:nvSpPr>
        <dsp:cNvPr id="0" name=""/>
        <dsp:cNvSpPr/>
      </dsp:nvSpPr>
      <dsp:spPr>
        <a:xfrm>
          <a:off x="416697" y="1010799"/>
          <a:ext cx="968253" cy="96825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1E1419-46FB-4C92-A44B-08FC286378FB}">
      <dsp:nvSpPr>
        <dsp:cNvPr id="0" name=""/>
        <dsp:cNvSpPr/>
      </dsp:nvSpPr>
      <dsp:spPr>
        <a:xfrm>
          <a:off x="1656215" y="1304027"/>
          <a:ext cx="4478284" cy="40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84" tIns="89084" rIns="89084" bIns="89084" numCol="1" spcCol="1270" anchor="ctr" anchorCtr="0">
          <a:noAutofit/>
        </a:bodyPr>
        <a:lstStyle/>
        <a:p>
          <a:pPr marL="0" lvl="0" indent="0" algn="l" defTabSz="666750">
            <a:lnSpc>
              <a:spcPct val="100000"/>
            </a:lnSpc>
            <a:spcBef>
              <a:spcPct val="0"/>
            </a:spcBef>
            <a:spcAft>
              <a:spcPct val="35000"/>
            </a:spcAft>
            <a:buNone/>
          </a:pPr>
          <a:r>
            <a:rPr lang="en-US" sz="1500" kern="1200" dirty="0"/>
            <a:t>Applies directly to </a:t>
          </a:r>
          <a:r>
            <a:rPr lang="en-US" sz="1500" b="1" kern="1200" dirty="0"/>
            <a:t>BDs (not RRs)</a:t>
          </a:r>
          <a:endParaRPr lang="en-US" sz="1500" kern="1200" dirty="0"/>
        </a:p>
      </dsp:txBody>
      <dsp:txXfrm>
        <a:off x="1656215" y="1304027"/>
        <a:ext cx="4478284" cy="402074"/>
      </dsp:txXfrm>
    </dsp:sp>
    <dsp:sp modelId="{17D3C2A9-457D-4B53-B63D-A6FC5A72E1D2}">
      <dsp:nvSpPr>
        <dsp:cNvPr id="0" name=""/>
        <dsp:cNvSpPr/>
      </dsp:nvSpPr>
      <dsp:spPr>
        <a:xfrm>
          <a:off x="0" y="2472766"/>
          <a:ext cx="6513603" cy="3140467"/>
        </a:xfrm>
        <a:prstGeom prst="roundRect">
          <a:avLst>
            <a:gd name="adj" fmla="val 10000"/>
          </a:avLst>
        </a:prstGeom>
        <a:solidFill>
          <a:srgbClr val="5795C9"/>
        </a:solidFill>
        <a:ln>
          <a:noFill/>
        </a:ln>
        <a:effectLst/>
      </dsp:spPr>
      <dsp:style>
        <a:lnRef idx="0">
          <a:scrgbClr r="0" g="0" b="0"/>
        </a:lnRef>
        <a:fillRef idx="1">
          <a:scrgbClr r="0" g="0" b="0"/>
        </a:fillRef>
        <a:effectRef idx="0">
          <a:scrgbClr r="0" g="0" b="0"/>
        </a:effectRef>
        <a:fontRef idx="minor"/>
      </dsp:style>
    </dsp:sp>
    <dsp:sp modelId="{4B757A89-1713-4594-9D59-85EF4A28EDEB}">
      <dsp:nvSpPr>
        <dsp:cNvPr id="0" name=""/>
        <dsp:cNvSpPr/>
      </dsp:nvSpPr>
      <dsp:spPr>
        <a:xfrm>
          <a:off x="532539" y="3558874"/>
          <a:ext cx="968253" cy="96825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B91A40-F66A-4F0B-9ECD-91010476BB3D}">
      <dsp:nvSpPr>
        <dsp:cNvPr id="0" name=""/>
        <dsp:cNvSpPr/>
      </dsp:nvSpPr>
      <dsp:spPr>
        <a:xfrm>
          <a:off x="1718364" y="2626807"/>
          <a:ext cx="1398259" cy="2709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315" tIns="186315" rIns="186315" bIns="186315" numCol="1" spcCol="1270" anchor="ctr" anchorCtr="0">
          <a:noAutofit/>
        </a:bodyPr>
        <a:lstStyle/>
        <a:p>
          <a:pPr marL="0" lvl="0" indent="0" algn="l" defTabSz="666750">
            <a:lnSpc>
              <a:spcPct val="100000"/>
            </a:lnSpc>
            <a:spcBef>
              <a:spcPct val="0"/>
            </a:spcBef>
            <a:spcAft>
              <a:spcPct val="35000"/>
            </a:spcAft>
            <a:buNone/>
          </a:pPr>
          <a:r>
            <a:rPr lang="en-US" sz="1500" kern="1200" dirty="0"/>
            <a:t>Establish, maintain and enforce written policies and procedures reasonably designed to:</a:t>
          </a:r>
        </a:p>
      </dsp:txBody>
      <dsp:txXfrm>
        <a:off x="1718364" y="2626807"/>
        <a:ext cx="1398259" cy="2709682"/>
      </dsp:txXfrm>
    </dsp:sp>
    <dsp:sp modelId="{041A02E9-9DB6-442E-83B2-C254A1F74727}">
      <dsp:nvSpPr>
        <dsp:cNvPr id="0" name=""/>
        <dsp:cNvSpPr/>
      </dsp:nvSpPr>
      <dsp:spPr>
        <a:xfrm>
          <a:off x="3520515" y="3162770"/>
          <a:ext cx="2621729" cy="176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315" tIns="186315" rIns="186315" bIns="186315" numCol="1" spcCol="1270" anchor="ctr" anchorCtr="0">
          <a:noAutofit/>
        </a:bodyPr>
        <a:lstStyle/>
        <a:p>
          <a:pPr marL="0" lvl="0" indent="0" algn="l" defTabSz="488950">
            <a:lnSpc>
              <a:spcPct val="100000"/>
            </a:lnSpc>
            <a:spcBef>
              <a:spcPct val="0"/>
            </a:spcBef>
            <a:spcAft>
              <a:spcPct val="35000"/>
            </a:spcAft>
            <a:buNone/>
          </a:pPr>
          <a:r>
            <a:rPr lang="en-US" sz="1100" u="sng" kern="1200" dirty="0"/>
            <a:t>Disclose or eliminate</a:t>
          </a:r>
          <a:r>
            <a:rPr lang="en-US" sz="1100" kern="1200" dirty="0"/>
            <a:t> material conflicts associated with the recommendation</a:t>
          </a:r>
        </a:p>
        <a:p>
          <a:pPr marL="0" lvl="0" indent="0" algn="l" defTabSz="488950">
            <a:lnSpc>
              <a:spcPct val="100000"/>
            </a:lnSpc>
            <a:spcBef>
              <a:spcPct val="0"/>
            </a:spcBef>
            <a:spcAft>
              <a:spcPct val="35000"/>
            </a:spcAft>
            <a:buNone/>
          </a:pPr>
          <a:r>
            <a:rPr lang="en-US" sz="1100" u="sng" kern="1200" dirty="0"/>
            <a:t>Identify and mitigate</a:t>
          </a:r>
          <a:r>
            <a:rPr lang="en-US" sz="1100" kern="1200" dirty="0"/>
            <a:t> compensation incentives that may create conflicts</a:t>
          </a:r>
        </a:p>
        <a:p>
          <a:pPr marL="0" lvl="0" indent="0" algn="l" defTabSz="488950">
            <a:lnSpc>
              <a:spcPct val="100000"/>
            </a:lnSpc>
            <a:spcBef>
              <a:spcPct val="0"/>
            </a:spcBef>
            <a:spcAft>
              <a:spcPct val="35000"/>
            </a:spcAft>
            <a:buNone/>
          </a:pPr>
          <a:r>
            <a:rPr lang="en-US" sz="1100" u="sng" kern="1200" dirty="0"/>
            <a:t>Identify and disclose</a:t>
          </a:r>
          <a:r>
            <a:rPr lang="en-US" sz="1100" kern="1200" dirty="0"/>
            <a:t> material limitations on products/strategies (e.g., proprietary products) and conflicts related to those limitations, </a:t>
          </a:r>
          <a:r>
            <a:rPr lang="en-US" sz="1100" u="sng" kern="1200" dirty="0"/>
            <a:t>and prevent</a:t>
          </a:r>
          <a:r>
            <a:rPr lang="en-US" sz="1100" kern="1200" dirty="0"/>
            <a:t> them from causing RRs to put their interests ahead of clients’ interests; and</a:t>
          </a:r>
        </a:p>
        <a:p>
          <a:pPr marL="0" lvl="0" indent="0" algn="l" defTabSz="488950">
            <a:lnSpc>
              <a:spcPct val="100000"/>
            </a:lnSpc>
            <a:spcBef>
              <a:spcPct val="0"/>
            </a:spcBef>
            <a:spcAft>
              <a:spcPct val="35000"/>
            </a:spcAft>
            <a:buNone/>
          </a:pPr>
          <a:r>
            <a:rPr lang="en-US" sz="1100" u="sng" kern="1200" dirty="0"/>
            <a:t>Identify and </a:t>
          </a:r>
          <a:r>
            <a:rPr lang="en-US" sz="1100" b="1" u="sng" kern="1200" dirty="0"/>
            <a:t>eliminate</a:t>
          </a:r>
          <a:r>
            <a:rPr lang="en-US" sz="1100" kern="1200" dirty="0"/>
            <a:t> </a:t>
          </a:r>
          <a:r>
            <a:rPr lang="en-US" sz="1100" b="1" kern="1200" dirty="0"/>
            <a:t>sales contests, quotas, bonuses, and non-cash compensation based on sale of products within a limited time period</a:t>
          </a:r>
          <a:r>
            <a:rPr lang="en-US" sz="1100" kern="1200" dirty="0"/>
            <a:t>.</a:t>
          </a:r>
        </a:p>
      </dsp:txBody>
      <dsp:txXfrm>
        <a:off x="3520515" y="3162770"/>
        <a:ext cx="2621729" cy="17604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135C3-2F50-4622-89F8-63E9FDE3F6B8}">
      <dsp:nvSpPr>
        <dsp:cNvPr id="0" name=""/>
        <dsp:cNvSpPr/>
      </dsp:nvSpPr>
      <dsp:spPr>
        <a:xfrm>
          <a:off x="147670" y="667725"/>
          <a:ext cx="1302539" cy="1302539"/>
        </a:xfrm>
        <a:prstGeom prst="ellipse">
          <a:avLst/>
        </a:prstGeom>
        <a:solidFill>
          <a:srgbClr val="016E99"/>
        </a:solidFill>
        <a:ln>
          <a:noFill/>
        </a:ln>
        <a:effectLst/>
      </dsp:spPr>
      <dsp:style>
        <a:lnRef idx="0">
          <a:scrgbClr r="0" g="0" b="0"/>
        </a:lnRef>
        <a:fillRef idx="1">
          <a:scrgbClr r="0" g="0" b="0"/>
        </a:fillRef>
        <a:effectRef idx="0">
          <a:scrgbClr r="0" g="0" b="0"/>
        </a:effectRef>
        <a:fontRef idx="minor"/>
      </dsp:style>
    </dsp:sp>
    <dsp:sp modelId="{9DC00E4B-52E1-44E9-8AF9-166F2F08F294}">
      <dsp:nvSpPr>
        <dsp:cNvPr id="0" name=""/>
        <dsp:cNvSpPr/>
      </dsp:nvSpPr>
      <dsp:spPr>
        <a:xfrm>
          <a:off x="421203" y="941258"/>
          <a:ext cx="755472" cy="75547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E2BD65-6E0D-42E4-8A55-35FFA6283BBF}">
      <dsp:nvSpPr>
        <dsp:cNvPr id="0" name=""/>
        <dsp:cNvSpPr/>
      </dsp:nvSpPr>
      <dsp:spPr>
        <a:xfrm>
          <a:off x="1729325" y="667725"/>
          <a:ext cx="3070271"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Minimize or eliminate compensation incentives between comparable products and/or product types; stick with neutral factors (e.g., time and complexity of the work)</a:t>
          </a:r>
        </a:p>
      </dsp:txBody>
      <dsp:txXfrm>
        <a:off x="1729325" y="667725"/>
        <a:ext cx="3070271" cy="1302539"/>
      </dsp:txXfrm>
    </dsp:sp>
    <dsp:sp modelId="{FE8DC30C-9CAA-4551-9423-0221E67F4E20}">
      <dsp:nvSpPr>
        <dsp:cNvPr id="0" name=""/>
        <dsp:cNvSpPr/>
      </dsp:nvSpPr>
      <dsp:spPr>
        <a:xfrm>
          <a:off x="5334569" y="667725"/>
          <a:ext cx="1302539" cy="1302539"/>
        </a:xfrm>
        <a:prstGeom prst="ellipse">
          <a:avLst/>
        </a:prstGeom>
        <a:solidFill>
          <a:srgbClr val="9DCEE7"/>
        </a:solidFill>
        <a:ln>
          <a:noFill/>
        </a:ln>
        <a:effectLst/>
      </dsp:spPr>
      <dsp:style>
        <a:lnRef idx="0">
          <a:scrgbClr r="0" g="0" b="0"/>
        </a:lnRef>
        <a:fillRef idx="1">
          <a:scrgbClr r="0" g="0" b="0"/>
        </a:fillRef>
        <a:effectRef idx="0">
          <a:scrgbClr r="0" g="0" b="0"/>
        </a:effectRef>
        <a:fontRef idx="minor"/>
      </dsp:style>
    </dsp:sp>
    <dsp:sp modelId="{064F73ED-EE9F-4874-A5CE-DBABD8240E6A}">
      <dsp:nvSpPr>
        <dsp:cNvPr id="0" name=""/>
        <dsp:cNvSpPr/>
      </dsp:nvSpPr>
      <dsp:spPr>
        <a:xfrm>
          <a:off x="5608102" y="941258"/>
          <a:ext cx="755472" cy="7554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50621E-9976-4642-B850-05866BC3E25A}">
      <dsp:nvSpPr>
        <dsp:cNvPr id="0" name=""/>
        <dsp:cNvSpPr/>
      </dsp:nvSpPr>
      <dsp:spPr>
        <a:xfrm>
          <a:off x="6916224" y="667725"/>
          <a:ext cx="3070271"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Implement supervisory procedures to monitor recommendations that are near compensation/firm thresholds, involve higher compensation products, involve a rollover, etc.</a:t>
          </a:r>
        </a:p>
      </dsp:txBody>
      <dsp:txXfrm>
        <a:off x="6916224" y="667725"/>
        <a:ext cx="3070271" cy="1302539"/>
      </dsp:txXfrm>
    </dsp:sp>
    <dsp:sp modelId="{2424B996-9D19-483D-A532-E194A3530C8D}">
      <dsp:nvSpPr>
        <dsp:cNvPr id="0" name=""/>
        <dsp:cNvSpPr/>
      </dsp:nvSpPr>
      <dsp:spPr>
        <a:xfrm>
          <a:off x="147670" y="2777361"/>
          <a:ext cx="1302539" cy="1302539"/>
        </a:xfrm>
        <a:prstGeom prst="ellipse">
          <a:avLst/>
        </a:prstGeom>
        <a:solidFill>
          <a:srgbClr val="D5E7F7"/>
        </a:solidFill>
        <a:ln>
          <a:noFill/>
        </a:ln>
        <a:effectLst/>
      </dsp:spPr>
      <dsp:style>
        <a:lnRef idx="0">
          <a:scrgbClr r="0" g="0" b="0"/>
        </a:lnRef>
        <a:fillRef idx="1">
          <a:scrgbClr r="0" g="0" b="0"/>
        </a:fillRef>
        <a:effectRef idx="0">
          <a:scrgbClr r="0" g="0" b="0"/>
        </a:effectRef>
        <a:fontRef idx="minor"/>
      </dsp:style>
    </dsp:sp>
    <dsp:sp modelId="{901DF443-8585-4683-944A-16A5895BE479}">
      <dsp:nvSpPr>
        <dsp:cNvPr id="0" name=""/>
        <dsp:cNvSpPr/>
      </dsp:nvSpPr>
      <dsp:spPr>
        <a:xfrm>
          <a:off x="421203" y="3050894"/>
          <a:ext cx="755472" cy="7554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163A4E-CE12-4DDF-9FCD-580F8BA04C3F}">
      <dsp:nvSpPr>
        <dsp:cNvPr id="0" name=""/>
        <dsp:cNvSpPr/>
      </dsp:nvSpPr>
      <dsp:spPr>
        <a:xfrm>
          <a:off x="1729325" y="2777361"/>
          <a:ext cx="3070271"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For those with proprietary product limits, establish ongoing product review processes and/or identify customer qualifications (e.g., knowledge requirements) for product menus</a:t>
          </a:r>
        </a:p>
      </dsp:txBody>
      <dsp:txXfrm>
        <a:off x="1729325" y="2777361"/>
        <a:ext cx="3070271" cy="1302539"/>
      </dsp:txXfrm>
    </dsp:sp>
    <dsp:sp modelId="{CD2BD6BC-FCE0-44C3-94AF-4E3ECE60A5F9}">
      <dsp:nvSpPr>
        <dsp:cNvPr id="0" name=""/>
        <dsp:cNvSpPr/>
      </dsp:nvSpPr>
      <dsp:spPr>
        <a:xfrm>
          <a:off x="5334569" y="2777361"/>
          <a:ext cx="1302539" cy="1302539"/>
        </a:xfrm>
        <a:prstGeom prst="ellipse">
          <a:avLst/>
        </a:prstGeom>
        <a:solidFill>
          <a:schemeClr val="accent2">
            <a:lumMod val="50000"/>
          </a:schemeClr>
        </a:solidFill>
        <a:ln>
          <a:noFill/>
        </a:ln>
        <a:effectLst/>
      </dsp:spPr>
      <dsp:style>
        <a:lnRef idx="0">
          <a:scrgbClr r="0" g="0" b="0"/>
        </a:lnRef>
        <a:fillRef idx="1">
          <a:scrgbClr r="0" g="0" b="0"/>
        </a:fillRef>
        <a:effectRef idx="0">
          <a:scrgbClr r="0" g="0" b="0"/>
        </a:effectRef>
        <a:fontRef idx="minor"/>
      </dsp:style>
    </dsp:sp>
    <dsp:sp modelId="{428E4B93-CDA0-4DEC-8335-53C63E4006E1}">
      <dsp:nvSpPr>
        <dsp:cNvPr id="0" name=""/>
        <dsp:cNvSpPr/>
      </dsp:nvSpPr>
      <dsp:spPr>
        <a:xfrm>
          <a:off x="5608102" y="3050894"/>
          <a:ext cx="755472" cy="755472"/>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E267D9-5294-479B-B733-6DD03CD9D5C6}">
      <dsp:nvSpPr>
        <dsp:cNvPr id="0" name=""/>
        <dsp:cNvSpPr/>
      </dsp:nvSpPr>
      <dsp:spPr>
        <a:xfrm>
          <a:off x="6916224" y="2777361"/>
          <a:ext cx="3070271"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Generally, measures may be calibrated and scaled for the complexity of the business (firm size, clientele sophistication, suite of products, compensation arrangements, etc.)</a:t>
          </a:r>
        </a:p>
      </dsp:txBody>
      <dsp:txXfrm>
        <a:off x="6916224" y="2777361"/>
        <a:ext cx="3070271" cy="13025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53B490B-DCBF-48CE-8989-793158718698}" type="datetimeFigureOut">
              <a:rPr lang="en-US" smtClean="0"/>
              <a:t>9/26/2019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AF32FCA-8C7B-429B-ACA8-0734FEAA2ACA}" type="slidenum">
              <a:rPr lang="en-US" smtClean="0"/>
              <a:t>‹#›</a:t>
            </a:fld>
            <a:endParaRPr lang="en-US"/>
          </a:p>
        </p:txBody>
      </p:sp>
    </p:spTree>
    <p:extLst>
      <p:ext uri="{BB962C8B-B14F-4D97-AF65-F5344CB8AC3E}">
        <p14:creationId xmlns:p14="http://schemas.microsoft.com/office/powerpoint/2010/main" val="23025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a:t>
            </a:fld>
            <a:endParaRPr lang="en-US"/>
          </a:p>
        </p:txBody>
      </p:sp>
    </p:spTree>
    <p:extLst>
      <p:ext uri="{BB962C8B-B14F-4D97-AF65-F5344CB8AC3E}">
        <p14:creationId xmlns:p14="http://schemas.microsoft.com/office/powerpoint/2010/main" val="308188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10</a:t>
            </a:fld>
            <a:endParaRPr lang="en-US"/>
          </a:p>
        </p:txBody>
      </p:sp>
    </p:spTree>
    <p:extLst>
      <p:ext uri="{BB962C8B-B14F-4D97-AF65-F5344CB8AC3E}">
        <p14:creationId xmlns:p14="http://schemas.microsoft.com/office/powerpoint/2010/main" val="360295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11</a:t>
            </a:fld>
            <a:endParaRPr lang="en-US"/>
          </a:p>
        </p:txBody>
      </p:sp>
    </p:spTree>
    <p:extLst>
      <p:ext uri="{BB962C8B-B14F-4D97-AF65-F5344CB8AC3E}">
        <p14:creationId xmlns:p14="http://schemas.microsoft.com/office/powerpoint/2010/main" val="313230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12</a:t>
            </a:fld>
            <a:endParaRPr lang="en-US"/>
          </a:p>
        </p:txBody>
      </p:sp>
    </p:spTree>
    <p:extLst>
      <p:ext uri="{BB962C8B-B14F-4D97-AF65-F5344CB8AC3E}">
        <p14:creationId xmlns:p14="http://schemas.microsoft.com/office/powerpoint/2010/main" val="112262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13</a:t>
            </a:fld>
            <a:endParaRPr lang="en-US"/>
          </a:p>
        </p:txBody>
      </p:sp>
    </p:spTree>
    <p:extLst>
      <p:ext uri="{BB962C8B-B14F-4D97-AF65-F5344CB8AC3E}">
        <p14:creationId xmlns:p14="http://schemas.microsoft.com/office/powerpoint/2010/main" val="391696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14</a:t>
            </a:fld>
            <a:endParaRPr lang="en-US"/>
          </a:p>
        </p:txBody>
      </p:sp>
    </p:spTree>
    <p:extLst>
      <p:ext uri="{BB962C8B-B14F-4D97-AF65-F5344CB8AC3E}">
        <p14:creationId xmlns:p14="http://schemas.microsoft.com/office/powerpoint/2010/main" val="40159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F32FCA-8C7B-429B-ACA8-0734FEAA2ACA}" type="slidenum">
              <a:rPr lang="en-US" smtClean="0"/>
              <a:t>15</a:t>
            </a:fld>
            <a:endParaRPr lang="en-US"/>
          </a:p>
        </p:txBody>
      </p:sp>
    </p:spTree>
    <p:extLst>
      <p:ext uri="{BB962C8B-B14F-4D97-AF65-F5344CB8AC3E}">
        <p14:creationId xmlns:p14="http://schemas.microsoft.com/office/powerpoint/2010/main" val="1287302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16</a:t>
            </a:fld>
            <a:endParaRPr lang="en-US"/>
          </a:p>
        </p:txBody>
      </p:sp>
    </p:spTree>
    <p:extLst>
      <p:ext uri="{BB962C8B-B14F-4D97-AF65-F5344CB8AC3E}">
        <p14:creationId xmlns:p14="http://schemas.microsoft.com/office/powerpoint/2010/main" val="350455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17</a:t>
            </a:fld>
            <a:endParaRPr lang="en-US"/>
          </a:p>
        </p:txBody>
      </p:sp>
    </p:spTree>
    <p:extLst>
      <p:ext uri="{BB962C8B-B14F-4D97-AF65-F5344CB8AC3E}">
        <p14:creationId xmlns:p14="http://schemas.microsoft.com/office/powerpoint/2010/main" val="2010466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18</a:t>
            </a:fld>
            <a:endParaRPr lang="en-US"/>
          </a:p>
        </p:txBody>
      </p:sp>
    </p:spTree>
    <p:extLst>
      <p:ext uri="{BB962C8B-B14F-4D97-AF65-F5344CB8AC3E}">
        <p14:creationId xmlns:p14="http://schemas.microsoft.com/office/powerpoint/2010/main" val="2860253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19</a:t>
            </a:fld>
            <a:endParaRPr lang="en-US"/>
          </a:p>
        </p:txBody>
      </p:sp>
    </p:spTree>
    <p:extLst>
      <p:ext uri="{BB962C8B-B14F-4D97-AF65-F5344CB8AC3E}">
        <p14:creationId xmlns:p14="http://schemas.microsoft.com/office/powerpoint/2010/main" val="235501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2</a:t>
            </a:fld>
            <a:endParaRPr lang="en-US"/>
          </a:p>
        </p:txBody>
      </p:sp>
    </p:spTree>
    <p:extLst>
      <p:ext uri="{BB962C8B-B14F-4D97-AF65-F5344CB8AC3E}">
        <p14:creationId xmlns:p14="http://schemas.microsoft.com/office/powerpoint/2010/main" val="1608229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F32FCA-8C7B-429B-ACA8-0734FEAA2ACA}" type="slidenum">
              <a:rPr lang="en-US" smtClean="0"/>
              <a:t>20</a:t>
            </a:fld>
            <a:endParaRPr lang="en-US"/>
          </a:p>
        </p:txBody>
      </p:sp>
    </p:spTree>
    <p:extLst>
      <p:ext uri="{BB962C8B-B14F-4D97-AF65-F5344CB8AC3E}">
        <p14:creationId xmlns:p14="http://schemas.microsoft.com/office/powerpoint/2010/main" val="1887020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21</a:t>
            </a:fld>
            <a:endParaRPr lang="en-US"/>
          </a:p>
        </p:txBody>
      </p:sp>
    </p:spTree>
    <p:extLst>
      <p:ext uri="{BB962C8B-B14F-4D97-AF65-F5344CB8AC3E}">
        <p14:creationId xmlns:p14="http://schemas.microsoft.com/office/powerpoint/2010/main" val="371675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F32FCA-8C7B-429B-ACA8-0734FEAA2ACA}" type="slidenum">
              <a:rPr lang="en-US" smtClean="0"/>
              <a:t>22</a:t>
            </a:fld>
            <a:endParaRPr lang="en-US"/>
          </a:p>
        </p:txBody>
      </p:sp>
    </p:spTree>
    <p:extLst>
      <p:ext uri="{BB962C8B-B14F-4D97-AF65-F5344CB8AC3E}">
        <p14:creationId xmlns:p14="http://schemas.microsoft.com/office/powerpoint/2010/main" val="145353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23</a:t>
            </a:fld>
            <a:endParaRPr lang="en-US"/>
          </a:p>
        </p:txBody>
      </p:sp>
    </p:spTree>
    <p:extLst>
      <p:ext uri="{BB962C8B-B14F-4D97-AF65-F5344CB8AC3E}">
        <p14:creationId xmlns:p14="http://schemas.microsoft.com/office/powerpoint/2010/main" val="1566441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Bernice </a:t>
            </a:r>
            <a:r>
              <a:rPr lang="en-US" dirty="0" err="1"/>
              <a:t>Napach</a:t>
            </a:r>
            <a:r>
              <a:rPr lang="en-US" dirty="0"/>
              <a:t>,</a:t>
            </a:r>
            <a:r>
              <a:rPr lang="en-US" baseline="0" dirty="0"/>
              <a:t> “More States Advance Their Own Fiduciary Rules,” </a:t>
            </a:r>
            <a:r>
              <a:rPr lang="en-US" i="1" baseline="0" dirty="0" err="1"/>
              <a:t>ThinkAdvisor</a:t>
            </a:r>
            <a:r>
              <a:rPr lang="en-US" i="0" baseline="0" dirty="0"/>
              <a:t>, January 23, 2019</a:t>
            </a:r>
          </a:p>
          <a:p>
            <a:pPr defTabSz="924916">
              <a:defRPr/>
            </a:pPr>
            <a:r>
              <a:rPr lang="en-US" dirty="0"/>
              <a:t>Bernice </a:t>
            </a:r>
            <a:r>
              <a:rPr lang="en-US" dirty="0" err="1"/>
              <a:t>Napach</a:t>
            </a:r>
            <a:r>
              <a:rPr lang="en-US" dirty="0"/>
              <a:t>,</a:t>
            </a:r>
            <a:r>
              <a:rPr lang="en-US" baseline="0" dirty="0"/>
              <a:t> “New Jersey Plans Fiduciary Rule for Broker-Dealers,” </a:t>
            </a:r>
            <a:r>
              <a:rPr lang="en-US" i="1" baseline="0" dirty="0" err="1"/>
              <a:t>ThinkAdvisor</a:t>
            </a:r>
            <a:r>
              <a:rPr lang="en-US" i="0" baseline="0" dirty="0"/>
              <a:t>, September 27, 2018</a:t>
            </a: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24</a:t>
            </a:fld>
            <a:endParaRPr lang="en-US"/>
          </a:p>
        </p:txBody>
      </p:sp>
    </p:spTree>
    <p:extLst>
      <p:ext uri="{BB962C8B-B14F-4D97-AF65-F5344CB8AC3E}">
        <p14:creationId xmlns:p14="http://schemas.microsoft.com/office/powerpoint/2010/main" val="293639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F32FCA-8C7B-429B-ACA8-0734FEAA2ACA}" type="slidenum">
              <a:rPr lang="en-US" smtClean="0"/>
              <a:t>25</a:t>
            </a:fld>
            <a:endParaRPr lang="en-US"/>
          </a:p>
        </p:txBody>
      </p:sp>
    </p:spTree>
    <p:extLst>
      <p:ext uri="{BB962C8B-B14F-4D97-AF65-F5344CB8AC3E}">
        <p14:creationId xmlns:p14="http://schemas.microsoft.com/office/powerpoint/2010/main" val="3751124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26</a:t>
            </a:fld>
            <a:endParaRPr lang="en-US"/>
          </a:p>
        </p:txBody>
      </p:sp>
    </p:spTree>
    <p:extLst>
      <p:ext uri="{BB962C8B-B14F-4D97-AF65-F5344CB8AC3E}">
        <p14:creationId xmlns:p14="http://schemas.microsoft.com/office/powerpoint/2010/main" val="1699556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F32FCA-8C7B-429B-ACA8-0734FEAA2ACA}" type="slidenum">
              <a:rPr lang="en-US" smtClean="0"/>
              <a:t>27</a:t>
            </a:fld>
            <a:endParaRPr lang="en-US"/>
          </a:p>
        </p:txBody>
      </p:sp>
    </p:spTree>
    <p:extLst>
      <p:ext uri="{BB962C8B-B14F-4D97-AF65-F5344CB8AC3E}">
        <p14:creationId xmlns:p14="http://schemas.microsoft.com/office/powerpoint/2010/main" val="370837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3</a:t>
            </a:fld>
            <a:endParaRPr lang="en-US"/>
          </a:p>
        </p:txBody>
      </p:sp>
    </p:spTree>
    <p:extLst>
      <p:ext uri="{BB962C8B-B14F-4D97-AF65-F5344CB8AC3E}">
        <p14:creationId xmlns:p14="http://schemas.microsoft.com/office/powerpoint/2010/main" val="42199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4</a:t>
            </a:fld>
            <a:endParaRPr lang="en-US"/>
          </a:p>
        </p:txBody>
      </p:sp>
    </p:spTree>
    <p:extLst>
      <p:ext uri="{BB962C8B-B14F-4D97-AF65-F5344CB8AC3E}">
        <p14:creationId xmlns:p14="http://schemas.microsoft.com/office/powerpoint/2010/main" val="88617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F32FCA-8C7B-429B-ACA8-0734FEAA2ACA}" type="slidenum">
              <a:rPr lang="en-US" smtClean="0"/>
              <a:t>5</a:t>
            </a:fld>
            <a:endParaRPr lang="en-US"/>
          </a:p>
        </p:txBody>
      </p:sp>
    </p:spTree>
    <p:extLst>
      <p:ext uri="{BB962C8B-B14F-4D97-AF65-F5344CB8AC3E}">
        <p14:creationId xmlns:p14="http://schemas.microsoft.com/office/powerpoint/2010/main" val="43014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t>6</a:t>
            </a:fld>
            <a:endParaRPr lang="en-US"/>
          </a:p>
        </p:txBody>
      </p:sp>
    </p:spTree>
    <p:extLst>
      <p:ext uri="{BB962C8B-B14F-4D97-AF65-F5344CB8AC3E}">
        <p14:creationId xmlns:p14="http://schemas.microsoft.com/office/powerpoint/2010/main" val="156667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F32FCA-8C7B-429B-ACA8-0734FEAA2ACA}" type="slidenum">
              <a:rPr lang="en-US" smtClean="0"/>
              <a:t>7</a:t>
            </a:fld>
            <a:endParaRPr lang="en-US"/>
          </a:p>
        </p:txBody>
      </p:sp>
    </p:spTree>
    <p:extLst>
      <p:ext uri="{BB962C8B-B14F-4D97-AF65-F5344CB8AC3E}">
        <p14:creationId xmlns:p14="http://schemas.microsoft.com/office/powerpoint/2010/main" val="23133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Caleb</a:t>
            </a:r>
            <a:r>
              <a:rPr lang="en-US" baseline="0" dirty="0"/>
              <a:t> Silver, “Regulation Best Interest,” </a:t>
            </a:r>
            <a:r>
              <a:rPr lang="en-US" i="1" baseline="0" dirty="0"/>
              <a:t>Investopedia</a:t>
            </a:r>
            <a:r>
              <a:rPr lang="en-US" i="0" baseline="0" dirty="0"/>
              <a:t>, June 5, 2019</a:t>
            </a:r>
          </a:p>
          <a:p>
            <a:r>
              <a:rPr lang="en-US" i="0" baseline="0" dirty="0"/>
              <a:t>Securities and Exchange Commission, Press Release, June 5, 2019</a:t>
            </a: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8</a:t>
            </a:fld>
            <a:endParaRPr lang="en-US"/>
          </a:p>
        </p:txBody>
      </p:sp>
    </p:spTree>
    <p:extLst>
      <p:ext uri="{BB962C8B-B14F-4D97-AF65-F5344CB8AC3E}">
        <p14:creationId xmlns:p14="http://schemas.microsoft.com/office/powerpoint/2010/main" val="41726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Caleb</a:t>
            </a:r>
            <a:r>
              <a:rPr lang="en-US" baseline="0" dirty="0"/>
              <a:t> Silver, “Regulation Best Interest,” </a:t>
            </a:r>
            <a:r>
              <a:rPr lang="en-US" i="1" baseline="0" dirty="0"/>
              <a:t>Investopedia</a:t>
            </a:r>
            <a:r>
              <a:rPr lang="en-US" i="0" baseline="0" dirty="0"/>
              <a:t>, June 5, 2019</a:t>
            </a:r>
          </a:p>
          <a:p>
            <a:r>
              <a:rPr lang="en-US" i="0" baseline="0" dirty="0"/>
              <a:t>Securities and Exchange Commission, Press Release, June 5, 2019</a:t>
            </a:r>
            <a:endParaRPr lang="en-US" dirty="0"/>
          </a:p>
          <a:p>
            <a:r>
              <a:rPr lang="en-US" dirty="0"/>
              <a:t>Patrick Temple-West, “SEC’s Clayton sets up clash with Democrats with ‘best interest’ rule,” </a:t>
            </a:r>
            <a:r>
              <a:rPr lang="en-US" i="1" dirty="0"/>
              <a:t>Politico</a:t>
            </a:r>
            <a:r>
              <a:rPr lang="en-US" i="0" dirty="0"/>
              <a:t>, June 4, 2019</a:t>
            </a: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9</a:t>
            </a:fld>
            <a:endParaRPr lang="en-US"/>
          </a:p>
        </p:txBody>
      </p:sp>
    </p:spTree>
    <p:extLst>
      <p:ext uri="{BB962C8B-B14F-4D97-AF65-F5344CB8AC3E}">
        <p14:creationId xmlns:p14="http://schemas.microsoft.com/office/powerpoint/2010/main" val="317992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4950-6EAD-4462-81AC-72C1D6D84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5363D-8434-4C38-A0CC-1B6C17B325D0}"/>
              </a:ext>
            </a:extLst>
          </p:cNvPr>
          <p:cNvSpPr>
            <a:spLocks noGrp="1"/>
          </p:cNvSpPr>
          <p:nvPr>
            <p:ph type="subTitle" idx="1"/>
          </p:nvPr>
        </p:nvSpPr>
        <p:spPr>
          <a:xfrm>
            <a:off x="1524000" y="3602038"/>
            <a:ext cx="9144000" cy="1655762"/>
          </a:xfrm>
        </p:spPr>
        <p:txBody>
          <a:bodyPr/>
          <a:lstStyle>
            <a:lvl1pPr marL="0" indent="0" algn="ctr">
              <a:buNone/>
              <a:defRPr sz="2400" b="1">
                <a:solidFill>
                  <a:srgbClr val="00AEE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BAD6238-3432-4558-B409-39DAE139872A}"/>
              </a:ext>
            </a:extLst>
          </p:cNvPr>
          <p:cNvSpPr>
            <a:spLocks noGrp="1"/>
          </p:cNvSpPr>
          <p:nvPr>
            <p:ph type="dt" sz="half" idx="10"/>
          </p:nvPr>
        </p:nvSpPr>
        <p:spPr>
          <a:xfrm>
            <a:off x="838200" y="6193514"/>
            <a:ext cx="2743200" cy="365125"/>
          </a:xfrm>
          <a:prstGeom prst="rect">
            <a:avLst/>
          </a:prstGeom>
        </p:spPr>
        <p:txBody>
          <a:bodyPr/>
          <a:lstStyle/>
          <a:p>
            <a:fld id="{5A03A90D-2BC4-4C66-9F2A-D725CE3197E1}" type="datetime1">
              <a:rPr lang="en-US" smtClean="0"/>
              <a:t>9/26/2019</a:t>
            </a:fld>
            <a:endParaRPr lang="en-US"/>
          </a:p>
        </p:txBody>
      </p:sp>
      <p:sp>
        <p:nvSpPr>
          <p:cNvPr id="5" name="Footer Placeholder 4">
            <a:extLst>
              <a:ext uri="{FF2B5EF4-FFF2-40B4-BE49-F238E27FC236}">
                <a16:creationId xmlns:a16="http://schemas.microsoft.com/office/drawing/2014/main" id="{D0933C43-C7B5-489F-A01C-0F3BBD514067}"/>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4822A1-8273-4BA7-8C55-C7FCE6BB364C}"/>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22710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189D-A956-4D67-A42E-4E7D82683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0BB51-8256-41CC-BC48-7EB5F6C7A6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59DF51B5-731F-4EB1-90B5-C7979AA20C50}"/>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9/26/2019</a:t>
            </a:fld>
            <a:endParaRPr lang="en-US"/>
          </a:p>
        </p:txBody>
      </p:sp>
      <p:sp>
        <p:nvSpPr>
          <p:cNvPr id="8" name="Footer Placeholder 5">
            <a:extLst>
              <a:ext uri="{FF2B5EF4-FFF2-40B4-BE49-F238E27FC236}">
                <a16:creationId xmlns:a16="http://schemas.microsoft.com/office/drawing/2014/main" id="{2E8854C5-2D45-450F-A06D-97C25709DB7C}"/>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9" name="Slide Number Placeholder 6">
            <a:extLst>
              <a:ext uri="{FF2B5EF4-FFF2-40B4-BE49-F238E27FC236}">
                <a16:creationId xmlns:a16="http://schemas.microsoft.com/office/drawing/2014/main" id="{CF1BEC89-2789-477C-A9C3-B2C937A22E42}"/>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311411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8FCF-9ED3-4E0A-ADA9-E14A1AC1C9EA}"/>
              </a:ext>
            </a:extLst>
          </p:cNvPr>
          <p:cNvSpPr>
            <a:spLocks noGrp="1"/>
          </p:cNvSpPr>
          <p:nvPr>
            <p:ph type="title"/>
          </p:nvPr>
        </p:nvSpPr>
        <p:spPr>
          <a:xfrm>
            <a:off x="831851" y="576263"/>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EC71E09-114D-4AC4-9641-0AFB955BE8DA}"/>
              </a:ext>
            </a:extLst>
          </p:cNvPr>
          <p:cNvSpPr>
            <a:spLocks noGrp="1"/>
          </p:cNvSpPr>
          <p:nvPr>
            <p:ph type="body" idx="1"/>
          </p:nvPr>
        </p:nvSpPr>
        <p:spPr>
          <a:xfrm>
            <a:off x="831851" y="362281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7" name="Date Placeholder 4">
            <a:extLst>
              <a:ext uri="{FF2B5EF4-FFF2-40B4-BE49-F238E27FC236}">
                <a16:creationId xmlns:a16="http://schemas.microsoft.com/office/drawing/2014/main" id="{4407A687-5440-42E7-AAE6-4F0C05D3C2F0}"/>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9/26/2019</a:t>
            </a:fld>
            <a:endParaRPr lang="en-US"/>
          </a:p>
        </p:txBody>
      </p:sp>
      <p:sp>
        <p:nvSpPr>
          <p:cNvPr id="8" name="Footer Placeholder 5">
            <a:extLst>
              <a:ext uri="{FF2B5EF4-FFF2-40B4-BE49-F238E27FC236}">
                <a16:creationId xmlns:a16="http://schemas.microsoft.com/office/drawing/2014/main" id="{F85CF940-C280-49EC-ADE5-1D59D0BDA019}"/>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9" name="Slide Number Placeholder 6">
            <a:extLst>
              <a:ext uri="{FF2B5EF4-FFF2-40B4-BE49-F238E27FC236}">
                <a16:creationId xmlns:a16="http://schemas.microsoft.com/office/drawing/2014/main" id="{88A84046-3D9F-43E4-AE2D-EC6D544116D7}"/>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26713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18A3-B385-4231-BC84-2C71BB956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B2301-BABB-4F29-86CB-865B0F1C30B8}"/>
              </a:ext>
            </a:extLst>
          </p:cNvPr>
          <p:cNvSpPr>
            <a:spLocks noGrp="1"/>
          </p:cNvSpPr>
          <p:nvPr>
            <p:ph sz="half" idx="1"/>
          </p:nvPr>
        </p:nvSpPr>
        <p:spPr>
          <a:xfrm>
            <a:off x="838200" y="3131083"/>
            <a:ext cx="5181600" cy="3045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EE24B-D15F-4371-803C-52CC217FAFDD}"/>
              </a:ext>
            </a:extLst>
          </p:cNvPr>
          <p:cNvSpPr>
            <a:spLocks noGrp="1"/>
          </p:cNvSpPr>
          <p:nvPr>
            <p:ph sz="half" idx="2"/>
          </p:nvPr>
        </p:nvSpPr>
        <p:spPr>
          <a:xfrm>
            <a:off x="6172200" y="3131083"/>
            <a:ext cx="5181600" cy="30458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95F336BE-79D9-403C-8776-0EEA4EE21034}"/>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9/26/2019</a:t>
            </a:fld>
            <a:endParaRPr lang="en-US"/>
          </a:p>
        </p:txBody>
      </p:sp>
      <p:sp>
        <p:nvSpPr>
          <p:cNvPr id="9" name="Footer Placeholder 5">
            <a:extLst>
              <a:ext uri="{FF2B5EF4-FFF2-40B4-BE49-F238E27FC236}">
                <a16:creationId xmlns:a16="http://schemas.microsoft.com/office/drawing/2014/main" id="{77E7522A-E014-4A15-BA3E-99EFA81205E1}"/>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10" name="Slide Number Placeholder 6">
            <a:extLst>
              <a:ext uri="{FF2B5EF4-FFF2-40B4-BE49-F238E27FC236}">
                <a16:creationId xmlns:a16="http://schemas.microsoft.com/office/drawing/2014/main" id="{4B222248-17D8-43F7-998D-C0651BC21062}"/>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236406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B440-5115-4DEE-BB5F-8DAD167E72A1}"/>
              </a:ext>
            </a:extLst>
          </p:cNvPr>
          <p:cNvSpPr>
            <a:spLocks noGrp="1"/>
          </p:cNvSpPr>
          <p:nvPr>
            <p:ph type="title"/>
          </p:nvPr>
        </p:nvSpPr>
        <p:spPr>
          <a:xfrm>
            <a:off x="839788" y="15078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2F8C8-A243-465C-9EFA-DFED8F55EDDE}"/>
              </a:ext>
            </a:extLst>
          </p:cNvPr>
          <p:cNvSpPr>
            <a:spLocks noGrp="1"/>
          </p:cNvSpPr>
          <p:nvPr>
            <p:ph type="body" idx="1"/>
          </p:nvPr>
        </p:nvSpPr>
        <p:spPr>
          <a:xfrm>
            <a:off x="839789" y="2521131"/>
            <a:ext cx="5157787"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9C37329-9E54-4C03-912A-B5DF93BCCB75}"/>
              </a:ext>
            </a:extLst>
          </p:cNvPr>
          <p:cNvSpPr>
            <a:spLocks noGrp="1"/>
          </p:cNvSpPr>
          <p:nvPr>
            <p:ph sz="half" idx="2"/>
          </p:nvPr>
        </p:nvSpPr>
        <p:spPr>
          <a:xfrm>
            <a:off x="839789" y="3161211"/>
            <a:ext cx="5157787"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6F8E7-CACE-48BA-9989-2D8A5CD8E9B1}"/>
              </a:ext>
            </a:extLst>
          </p:cNvPr>
          <p:cNvSpPr>
            <a:spLocks noGrp="1"/>
          </p:cNvSpPr>
          <p:nvPr>
            <p:ph type="body" sz="quarter" idx="3"/>
          </p:nvPr>
        </p:nvSpPr>
        <p:spPr>
          <a:xfrm>
            <a:off x="6172201" y="2521131"/>
            <a:ext cx="5183188"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890D170-9B5F-4ED5-BC29-CFAA8D0EABFD}"/>
              </a:ext>
            </a:extLst>
          </p:cNvPr>
          <p:cNvSpPr>
            <a:spLocks noGrp="1"/>
          </p:cNvSpPr>
          <p:nvPr>
            <p:ph sz="quarter" idx="4"/>
          </p:nvPr>
        </p:nvSpPr>
        <p:spPr>
          <a:xfrm>
            <a:off x="6172201" y="3161211"/>
            <a:ext cx="5183188"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B63FFD1E-4F95-4F22-A8E1-392E010F9386}"/>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9/26/2019</a:t>
            </a:fld>
            <a:endParaRPr lang="en-US"/>
          </a:p>
        </p:txBody>
      </p:sp>
      <p:sp>
        <p:nvSpPr>
          <p:cNvPr id="11" name="Footer Placeholder 5">
            <a:extLst>
              <a:ext uri="{FF2B5EF4-FFF2-40B4-BE49-F238E27FC236}">
                <a16:creationId xmlns:a16="http://schemas.microsoft.com/office/drawing/2014/main" id="{5006667A-134E-4558-B16E-A2C1573DA50A}"/>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12" name="Slide Number Placeholder 6">
            <a:extLst>
              <a:ext uri="{FF2B5EF4-FFF2-40B4-BE49-F238E27FC236}">
                <a16:creationId xmlns:a16="http://schemas.microsoft.com/office/drawing/2014/main" id="{07DFEE82-010E-435E-A128-A23394E5698D}"/>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204423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B5B-B976-4BFB-AC55-835ACDC5F840}"/>
              </a:ext>
            </a:extLst>
          </p:cNvPr>
          <p:cNvSpPr>
            <a:spLocks noGrp="1"/>
          </p:cNvSpPr>
          <p:nvPr>
            <p:ph type="title"/>
          </p:nvPr>
        </p:nvSpPr>
        <p:spPr/>
        <p:txBody>
          <a:bodyPr/>
          <a:lstStyle/>
          <a:p>
            <a:r>
              <a:rPr lang="en-US"/>
              <a:t>Click to edit Master title style</a:t>
            </a:r>
          </a:p>
        </p:txBody>
      </p:sp>
      <p:sp>
        <p:nvSpPr>
          <p:cNvPr id="6" name="Date Placeholder 4">
            <a:extLst>
              <a:ext uri="{FF2B5EF4-FFF2-40B4-BE49-F238E27FC236}">
                <a16:creationId xmlns:a16="http://schemas.microsoft.com/office/drawing/2014/main" id="{C7F4FDA9-5513-423D-A77E-3FFF88E3379C}"/>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9/26/2019</a:t>
            </a:fld>
            <a:endParaRPr lang="en-US"/>
          </a:p>
        </p:txBody>
      </p:sp>
      <p:sp>
        <p:nvSpPr>
          <p:cNvPr id="7" name="Footer Placeholder 5">
            <a:extLst>
              <a:ext uri="{FF2B5EF4-FFF2-40B4-BE49-F238E27FC236}">
                <a16:creationId xmlns:a16="http://schemas.microsoft.com/office/drawing/2014/main" id="{C9DCF298-FE0F-4BD5-A83E-27823529EF18}"/>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8" name="Slide Number Placeholder 6">
            <a:extLst>
              <a:ext uri="{FF2B5EF4-FFF2-40B4-BE49-F238E27FC236}">
                <a16:creationId xmlns:a16="http://schemas.microsoft.com/office/drawing/2014/main" id="{11F5B993-5F9D-4D88-8256-93E9761C12A7}"/>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253222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45DC084-2E5A-4C62-99D9-79EDC9B353E3}"/>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9/26/2019</a:t>
            </a:fld>
            <a:endParaRPr lang="en-US"/>
          </a:p>
        </p:txBody>
      </p:sp>
      <p:sp>
        <p:nvSpPr>
          <p:cNvPr id="6" name="Footer Placeholder 5">
            <a:extLst>
              <a:ext uri="{FF2B5EF4-FFF2-40B4-BE49-F238E27FC236}">
                <a16:creationId xmlns:a16="http://schemas.microsoft.com/office/drawing/2014/main" id="{7088EE0B-F285-4AE0-B1ED-BE522AAC2309}"/>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7CBFB8-4C00-4978-92F8-6BE24B4A8C54}"/>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236391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5F05-3E94-485D-9A55-6054E765E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D8BDA-76FC-43FF-B087-D7D8C1E31B2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769178-098C-4BA2-B5B6-5779E67B233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10" name="Date Placeholder 4">
            <a:extLst>
              <a:ext uri="{FF2B5EF4-FFF2-40B4-BE49-F238E27FC236}">
                <a16:creationId xmlns:a16="http://schemas.microsoft.com/office/drawing/2014/main" id="{06CBD844-3699-469E-AF78-1DECC8FB34D2}"/>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9/26/2019</a:t>
            </a:fld>
            <a:endParaRPr lang="en-US"/>
          </a:p>
        </p:txBody>
      </p:sp>
      <p:sp>
        <p:nvSpPr>
          <p:cNvPr id="11" name="Footer Placeholder 5">
            <a:extLst>
              <a:ext uri="{FF2B5EF4-FFF2-40B4-BE49-F238E27FC236}">
                <a16:creationId xmlns:a16="http://schemas.microsoft.com/office/drawing/2014/main" id="{637C56D2-17C3-41C4-97F3-F82502B04A8B}"/>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12" name="Slide Number Placeholder 6">
            <a:extLst>
              <a:ext uri="{FF2B5EF4-FFF2-40B4-BE49-F238E27FC236}">
                <a16:creationId xmlns:a16="http://schemas.microsoft.com/office/drawing/2014/main" id="{650A126B-2AB0-417C-8F4E-3A998B2C5FA5}"/>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225995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7CA0-5651-4829-8A93-6E70A173757A}"/>
              </a:ext>
            </a:extLst>
          </p:cNvPr>
          <p:cNvSpPr>
            <a:spLocks noGrp="1"/>
          </p:cNvSpPr>
          <p:nvPr>
            <p:ph type="title"/>
          </p:nvPr>
        </p:nvSpPr>
        <p:spPr>
          <a:xfrm>
            <a:off x="839788" y="1182188"/>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85460DE-02CD-4B13-BD62-01E55DFF7519}"/>
              </a:ext>
            </a:extLst>
          </p:cNvPr>
          <p:cNvSpPr>
            <a:spLocks noGrp="1"/>
          </p:cNvSpPr>
          <p:nvPr>
            <p:ph type="pic" idx="1"/>
          </p:nvPr>
        </p:nvSpPr>
        <p:spPr>
          <a:xfrm>
            <a:off x="5183188" y="1463040"/>
            <a:ext cx="6172200" cy="439801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40847B6-E020-4C80-87BA-23B6E660AAD9}"/>
              </a:ext>
            </a:extLst>
          </p:cNvPr>
          <p:cNvSpPr>
            <a:spLocks noGrp="1"/>
          </p:cNvSpPr>
          <p:nvPr>
            <p:ph type="body" sz="half" idx="2"/>
          </p:nvPr>
        </p:nvSpPr>
        <p:spPr>
          <a:xfrm>
            <a:off x="839788" y="2782388"/>
            <a:ext cx="3932237" cy="3086599"/>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3111AAAA-EEB0-46BF-A868-967F963AC2CF}"/>
              </a:ext>
            </a:extLst>
          </p:cNvPr>
          <p:cNvSpPr>
            <a:spLocks noGrp="1"/>
          </p:cNvSpPr>
          <p:nvPr>
            <p:ph type="dt" sz="half" idx="10"/>
          </p:nvPr>
        </p:nvSpPr>
        <p:spPr>
          <a:xfrm>
            <a:off x="838200" y="6193514"/>
            <a:ext cx="2743200" cy="365125"/>
          </a:xfrm>
          <a:prstGeom prst="rect">
            <a:avLst/>
          </a:prstGeom>
        </p:spPr>
        <p:txBody>
          <a:bodyPr/>
          <a:lstStyle/>
          <a:p>
            <a:fld id="{46FD34DD-3F9E-46D6-9459-730E17B03FEC}" type="datetime1">
              <a:rPr lang="en-US" smtClean="0"/>
              <a:t>9/26/2019</a:t>
            </a:fld>
            <a:endParaRPr lang="en-US"/>
          </a:p>
        </p:txBody>
      </p:sp>
      <p:sp>
        <p:nvSpPr>
          <p:cNvPr id="6" name="Footer Placeholder 5">
            <a:extLst>
              <a:ext uri="{FF2B5EF4-FFF2-40B4-BE49-F238E27FC236}">
                <a16:creationId xmlns:a16="http://schemas.microsoft.com/office/drawing/2014/main" id="{0CECDD67-9A4A-43AF-9C43-67A98F3E429A}"/>
              </a:ext>
            </a:extLst>
          </p:cNvPr>
          <p:cNvSpPr>
            <a:spLocks noGrp="1"/>
          </p:cNvSpPr>
          <p:nvPr>
            <p:ph type="ftr" sz="quarter" idx="11"/>
          </p:nvPr>
        </p:nvSpPr>
        <p:spPr>
          <a:xfrm>
            <a:off x="4038600" y="619351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CC72B30-D6DC-4AE8-BCB4-EAB42C8627CF}"/>
              </a:ext>
            </a:extLst>
          </p:cNvPr>
          <p:cNvSpPr>
            <a:spLocks noGrp="1"/>
          </p:cNvSpPr>
          <p:nvPr>
            <p:ph type="sldNum" sz="quarter" idx="12"/>
          </p:nvPr>
        </p:nvSpPr>
        <p:spPr>
          <a:xfrm>
            <a:off x="8610600" y="6193514"/>
            <a:ext cx="2743200" cy="365125"/>
          </a:xfrm>
          <a:prstGeom prst="rect">
            <a:avLst/>
          </a:prstGeom>
        </p:spPr>
        <p:txBody>
          <a:bodyPr/>
          <a:lstStyle/>
          <a:p>
            <a:fld id="{59358D52-E7ED-4CB1-A330-040CBAEC79DB}" type="slidenum">
              <a:rPr lang="en-US" smtClean="0"/>
              <a:t>‹#›</a:t>
            </a:fld>
            <a:endParaRPr lang="en-US"/>
          </a:p>
        </p:txBody>
      </p:sp>
    </p:spTree>
    <p:extLst>
      <p:ext uri="{BB962C8B-B14F-4D97-AF65-F5344CB8AC3E}">
        <p14:creationId xmlns:p14="http://schemas.microsoft.com/office/powerpoint/2010/main" val="150233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26E42-E1F5-4F93-802E-EA181878458E}"/>
              </a:ext>
            </a:extLst>
          </p:cNvPr>
          <p:cNvSpPr>
            <a:spLocks noGrp="1"/>
          </p:cNvSpPr>
          <p:nvPr>
            <p:ph type="title"/>
          </p:nvPr>
        </p:nvSpPr>
        <p:spPr>
          <a:xfrm>
            <a:off x="838200" y="162613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0DC23E4-8798-4106-B0BB-F13F47318D5C}"/>
              </a:ext>
            </a:extLst>
          </p:cNvPr>
          <p:cNvSpPr>
            <a:spLocks noGrp="1"/>
          </p:cNvSpPr>
          <p:nvPr>
            <p:ph type="body" idx="1"/>
          </p:nvPr>
        </p:nvSpPr>
        <p:spPr>
          <a:xfrm>
            <a:off x="838200" y="3304903"/>
            <a:ext cx="10515600" cy="28720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BECAED-8ABA-405E-BAF6-E9EC0BFFFB76}"/>
              </a:ext>
            </a:extLst>
          </p:cNvPr>
          <p:cNvSpPr>
            <a:spLocks noGrp="1"/>
          </p:cNvSpPr>
          <p:nvPr>
            <p:ph type="dt" sz="half" idx="2"/>
          </p:nvPr>
        </p:nvSpPr>
        <p:spPr>
          <a:xfrm>
            <a:off x="838200" y="619009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09AAC-628A-46D8-AFE1-CB4342BBB42D}" type="datetime1">
              <a:rPr lang="en-US" smtClean="0"/>
              <a:t>9/26/2019</a:t>
            </a:fld>
            <a:endParaRPr lang="en-US" dirty="0"/>
          </a:p>
        </p:txBody>
      </p:sp>
      <p:sp>
        <p:nvSpPr>
          <p:cNvPr id="5" name="Footer Placeholder 4">
            <a:extLst>
              <a:ext uri="{FF2B5EF4-FFF2-40B4-BE49-F238E27FC236}">
                <a16:creationId xmlns:a16="http://schemas.microsoft.com/office/drawing/2014/main" id="{8416E4D0-19CB-4FC7-AA9C-EB6F78C8DB46}"/>
              </a:ext>
            </a:extLst>
          </p:cNvPr>
          <p:cNvSpPr>
            <a:spLocks noGrp="1"/>
          </p:cNvSpPr>
          <p:nvPr>
            <p:ph type="ftr" sz="quarter" idx="3"/>
          </p:nvPr>
        </p:nvSpPr>
        <p:spPr>
          <a:xfrm>
            <a:off x="4038600" y="619009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19A14E-5BB7-452F-AA97-00B5BDAB5C90}"/>
              </a:ext>
            </a:extLst>
          </p:cNvPr>
          <p:cNvSpPr>
            <a:spLocks noGrp="1"/>
          </p:cNvSpPr>
          <p:nvPr>
            <p:ph type="sldNum" sz="quarter" idx="4"/>
          </p:nvPr>
        </p:nvSpPr>
        <p:spPr>
          <a:xfrm>
            <a:off x="8610600" y="619009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58D52-E7ED-4CB1-A330-040CBAEC79DB}" type="slidenum">
              <a:rPr lang="en-US" smtClean="0"/>
              <a:t>‹#›</a:t>
            </a:fld>
            <a:endParaRPr lang="en-US"/>
          </a:p>
        </p:txBody>
      </p:sp>
      <p:sp>
        <p:nvSpPr>
          <p:cNvPr id="7" name="Rectangle 6">
            <a:extLst>
              <a:ext uri="{FF2B5EF4-FFF2-40B4-BE49-F238E27FC236}">
                <a16:creationId xmlns:a16="http://schemas.microsoft.com/office/drawing/2014/main" id="{0F338E14-09A9-417F-81D1-EFEFD7FDC86F}"/>
              </a:ext>
            </a:extLst>
          </p:cNvPr>
          <p:cNvSpPr/>
          <p:nvPr userDrawn="1"/>
        </p:nvSpPr>
        <p:spPr>
          <a:xfrm>
            <a:off x="-1" y="-1"/>
            <a:ext cx="12192001" cy="1110785"/>
          </a:xfrm>
          <a:prstGeom prst="rect">
            <a:avLst/>
          </a:prstGeom>
          <a:solidFill>
            <a:srgbClr val="016E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3" name="Picture 12">
            <a:extLst>
              <a:ext uri="{FF2B5EF4-FFF2-40B4-BE49-F238E27FC236}">
                <a16:creationId xmlns:a16="http://schemas.microsoft.com/office/drawing/2014/main" id="{5BA34F29-8975-42B3-8F1E-7061AAEA138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53196" y="489141"/>
            <a:ext cx="4215992" cy="264058"/>
          </a:xfrm>
          <a:prstGeom prst="rect">
            <a:avLst/>
          </a:prstGeom>
        </p:spPr>
      </p:pic>
      <p:pic>
        <p:nvPicPr>
          <p:cNvPr id="15" name="Picture 14">
            <a:extLst>
              <a:ext uri="{FF2B5EF4-FFF2-40B4-BE49-F238E27FC236}">
                <a16:creationId xmlns:a16="http://schemas.microsoft.com/office/drawing/2014/main" id="{D65E7469-0CFB-4118-9ED4-588F045DAA8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22813" y="25049"/>
            <a:ext cx="1421806" cy="1110786"/>
          </a:xfrm>
          <a:prstGeom prst="rect">
            <a:avLst/>
          </a:prstGeom>
        </p:spPr>
      </p:pic>
      <p:sp>
        <p:nvSpPr>
          <p:cNvPr id="18" name="Rectangle 17">
            <a:extLst>
              <a:ext uri="{FF2B5EF4-FFF2-40B4-BE49-F238E27FC236}">
                <a16:creationId xmlns:a16="http://schemas.microsoft.com/office/drawing/2014/main" id="{988B0785-9485-4F03-9280-0424E354ECA4}"/>
              </a:ext>
            </a:extLst>
          </p:cNvPr>
          <p:cNvSpPr/>
          <p:nvPr userDrawn="1"/>
        </p:nvSpPr>
        <p:spPr>
          <a:xfrm>
            <a:off x="0" y="6530171"/>
            <a:ext cx="12192001" cy="356995"/>
          </a:xfrm>
          <a:prstGeom prst="rect">
            <a:avLst/>
          </a:prstGeom>
          <a:solidFill>
            <a:srgbClr val="016E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347873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377" rtl="0" eaLnBrk="1" latinLnBrk="0" hangingPunct="1">
        <a:lnSpc>
          <a:spcPct val="90000"/>
        </a:lnSpc>
        <a:spcBef>
          <a:spcPct val="0"/>
        </a:spcBef>
        <a:buNone/>
        <a:defRPr sz="47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E33A-4C4D-4397-B0A5-7A5B1001FF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7DA9FC-6C25-4687-8099-E3A638594754}"/>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CD449A0-6E1F-4A4E-B6D1-8397C925A1B1}"/>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746A8FC9-91A1-4A06-8A3A-E9633BC6566E}"/>
              </a:ext>
            </a:extLst>
          </p:cNvPr>
          <p:cNvSpPr/>
          <p:nvPr/>
        </p:nvSpPr>
        <p:spPr>
          <a:xfrm>
            <a:off x="0" y="1109709"/>
            <a:ext cx="12192000" cy="544893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580F1B9-3B15-4B47-8C05-4458C9FABA77}"/>
              </a:ext>
            </a:extLst>
          </p:cNvPr>
          <p:cNvSpPr txBox="1">
            <a:spLocks/>
          </p:cNvSpPr>
          <p:nvPr/>
        </p:nvSpPr>
        <p:spPr>
          <a:xfrm>
            <a:off x="97654" y="2305143"/>
            <a:ext cx="12094346" cy="1497998"/>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defTabSz="914377"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a:ea typeface="+mj-ea"/>
                <a:cs typeface="+mj-cs"/>
              </a:rPr>
              <a:t>The SEC’s  Regulation Best Interest</a:t>
            </a:r>
          </a:p>
        </p:txBody>
      </p:sp>
      <p:sp>
        <p:nvSpPr>
          <p:cNvPr id="8" name="Subtitle 2">
            <a:extLst>
              <a:ext uri="{FF2B5EF4-FFF2-40B4-BE49-F238E27FC236}">
                <a16:creationId xmlns:a16="http://schemas.microsoft.com/office/drawing/2014/main" id="{32AD75CB-F5A7-45F4-9C64-D0AB4C80269C}"/>
              </a:ext>
            </a:extLst>
          </p:cNvPr>
          <p:cNvSpPr txBox="1">
            <a:spLocks/>
          </p:cNvSpPr>
          <p:nvPr/>
        </p:nvSpPr>
        <p:spPr>
          <a:xfrm>
            <a:off x="2868083" y="3304903"/>
            <a:ext cx="6455833" cy="923937"/>
          </a:xfrm>
          <a:prstGeom prst="rect">
            <a:avLst/>
          </a:prstGeom>
        </p:spPr>
        <p:txBody>
          <a:bodyPr vert="horz" lIns="91440" tIns="45720" rIns="91440" bIns="45720" rtlCol="0" anchor="b">
            <a:normAutofit fontScale="47500" lnSpcReduction="20000"/>
          </a:bodyPr>
          <a:lstStyle>
            <a:lvl1pPr marL="0" indent="0" algn="ctr" defTabSz="914377" rtl="0" eaLnBrk="1" latinLnBrk="0" hangingPunct="1">
              <a:lnSpc>
                <a:spcPct val="90000"/>
              </a:lnSpc>
              <a:spcBef>
                <a:spcPts val="1000"/>
              </a:spcBef>
              <a:buFont typeface="Arial" panose="020B0604020202020204" pitchFamily="34" charset="0"/>
              <a:buNone/>
              <a:defRPr sz="2400" b="1" kern="1200">
                <a:solidFill>
                  <a:srgbClr val="00AEEF"/>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800" b="1" i="0" u="none" strike="noStrike" kern="1200" cap="none" spc="0" normalizeH="0" baseline="0" noProof="0" dirty="0">
                <a:ln>
                  <a:noFill/>
                </a:ln>
                <a:solidFill>
                  <a:srgbClr val="00AEEF"/>
                </a:solidFill>
                <a:effectLst/>
                <a:uLnTx/>
                <a:uFillTx/>
                <a:latin typeface="Arial" panose="020B0604020202020204"/>
                <a:ea typeface="+mn-ea"/>
                <a:cs typeface="+mn-cs"/>
              </a:rPr>
              <a:t>What You Need to Know</a:t>
            </a: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700" b="1" i="0" u="none" strike="noStrike" kern="1200" cap="none" spc="0" normalizeH="0" baseline="0" noProof="0" dirty="0">
              <a:ln>
                <a:noFill/>
              </a:ln>
              <a:solidFill>
                <a:srgbClr val="00AEEF"/>
              </a:solidFill>
              <a:effectLst/>
              <a:uLnTx/>
              <a:uFillTx/>
              <a:latin typeface="Arial" panose="020B0604020202020204"/>
              <a:ea typeface="+mn-ea"/>
              <a:cs typeface="+mn-cs"/>
            </a:endParaRP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1" u="none" strike="noStrike" kern="1200" cap="none" spc="0" normalizeH="0" baseline="0" noProof="0" dirty="0">
                <a:ln>
                  <a:noFill/>
                </a:ln>
                <a:solidFill>
                  <a:srgbClr val="00AEEF"/>
                </a:solidFill>
                <a:effectLst/>
                <a:uLnTx/>
                <a:uFillTx/>
                <a:latin typeface="Arial" panose="020B0604020202020204"/>
                <a:ea typeface="+mn-ea"/>
                <a:cs typeface="+mn-cs"/>
              </a:rPr>
              <a:t>Presented by NAIFA’s GR Team</a:t>
            </a:r>
          </a:p>
        </p:txBody>
      </p:sp>
    </p:spTree>
    <p:extLst>
      <p:ext uri="{BB962C8B-B14F-4D97-AF65-F5344CB8AC3E}">
        <p14:creationId xmlns:p14="http://schemas.microsoft.com/office/powerpoint/2010/main" val="269374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D1AE39-837F-4897-AE0C-9F262E710FE4}"/>
              </a:ext>
            </a:extLst>
          </p:cNvPr>
          <p:cNvPicPr>
            <a:picLocks noChangeAspect="1"/>
          </p:cNvPicPr>
          <p:nvPr/>
        </p:nvPicPr>
        <p:blipFill>
          <a:blip r:embed="rId3"/>
          <a:stretch>
            <a:fillRect/>
          </a:stretch>
        </p:blipFill>
        <p:spPr>
          <a:xfrm>
            <a:off x="0" y="1107120"/>
            <a:ext cx="12192000" cy="5456559"/>
          </a:xfrm>
          <a:prstGeom prst="rect">
            <a:avLst/>
          </a:prstGeom>
        </p:spPr>
      </p:pic>
      <p:sp>
        <p:nvSpPr>
          <p:cNvPr id="6" name="TextBox 5">
            <a:extLst>
              <a:ext uri="{FF2B5EF4-FFF2-40B4-BE49-F238E27FC236}">
                <a16:creationId xmlns:a16="http://schemas.microsoft.com/office/drawing/2014/main" id="{57076FDF-1278-4B78-AD17-61240984F655}"/>
              </a:ext>
            </a:extLst>
          </p:cNvPr>
          <p:cNvSpPr txBox="1"/>
          <p:nvPr/>
        </p:nvSpPr>
        <p:spPr>
          <a:xfrm>
            <a:off x="2876365" y="2024109"/>
            <a:ext cx="6542843" cy="3139321"/>
          </a:xfrm>
          <a:prstGeom prst="rect">
            <a:avLst/>
          </a:prstGeom>
          <a:noFill/>
        </p:spPr>
        <p:txBody>
          <a:bodyPr wrap="square" rtlCol="0">
            <a:spAutoFit/>
          </a:bodyPr>
          <a:lstStyle/>
          <a:p>
            <a:pPr algn="ctr"/>
            <a:r>
              <a:rPr lang="en-US" sz="6600" b="1" dirty="0">
                <a:solidFill>
                  <a:schemeClr val="bg1"/>
                </a:solidFill>
              </a:rPr>
              <a:t>So, What Does Reg BI Actually Say?</a:t>
            </a:r>
          </a:p>
        </p:txBody>
      </p:sp>
    </p:spTree>
    <p:extLst>
      <p:ext uri="{BB962C8B-B14F-4D97-AF65-F5344CB8AC3E}">
        <p14:creationId xmlns:p14="http://schemas.microsoft.com/office/powerpoint/2010/main" val="3366795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863029" y="1882066"/>
            <a:ext cx="341615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4 Core Elements of the Final Rule</a:t>
            </a:r>
          </a:p>
        </p:txBody>
      </p:sp>
      <p:graphicFrame>
        <p:nvGraphicFramePr>
          <p:cNvPr id="6" name="Content Placeholder 4">
            <a:extLst>
              <a:ext uri="{FF2B5EF4-FFF2-40B4-BE49-F238E27FC236}">
                <a16:creationId xmlns:a16="http://schemas.microsoft.com/office/drawing/2014/main" id="{6719E4EB-4132-4B1E-9BE0-ED06D5A7976A}"/>
              </a:ext>
            </a:extLst>
          </p:cNvPr>
          <p:cNvGraphicFramePr>
            <a:graphicFrameLocks/>
          </p:cNvGraphicFramePr>
          <p:nvPr>
            <p:extLst>
              <p:ext uri="{D42A27DB-BD31-4B8C-83A1-F6EECF244321}">
                <p14:modId xmlns:p14="http://schemas.microsoft.com/office/powerpoint/2010/main" val="1581711780"/>
              </p:ext>
            </p:extLst>
          </p:nvPr>
        </p:nvGraphicFramePr>
        <p:xfrm>
          <a:off x="5183188" y="1350498"/>
          <a:ext cx="6440641" cy="3097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5DF0F6D-1CEE-4CE4-9B9B-351CE796AC66}"/>
              </a:ext>
            </a:extLst>
          </p:cNvPr>
          <p:cNvSpPr txBox="1"/>
          <p:nvPr/>
        </p:nvSpPr>
        <p:spPr>
          <a:xfrm>
            <a:off x="5255581" y="4749553"/>
            <a:ext cx="6223246" cy="1200329"/>
          </a:xfrm>
          <a:prstGeom prst="rect">
            <a:avLst/>
          </a:prstGeom>
          <a:noFill/>
        </p:spPr>
        <p:txBody>
          <a:bodyPr wrap="square" rtlCol="0">
            <a:spAutoFit/>
          </a:bodyPr>
          <a:lstStyle/>
          <a:p>
            <a:r>
              <a:rPr lang="en-US" u="sng" dirty="0"/>
              <a:t>Compliance Dates</a:t>
            </a:r>
            <a:r>
              <a:rPr lang="en-US" dirty="0"/>
              <a:t>:</a:t>
            </a:r>
          </a:p>
          <a:p>
            <a:pPr marL="285750" indent="-285750">
              <a:buFont typeface="Arial" panose="020B0604020202020204" pitchFamily="34" charset="0"/>
              <a:buChar char="•"/>
            </a:pPr>
            <a:r>
              <a:rPr lang="en-US" dirty="0"/>
              <a:t>Reg BI &amp; CRS – June 30, 2020</a:t>
            </a:r>
          </a:p>
          <a:p>
            <a:pPr marL="285750" indent="-285750">
              <a:buFont typeface="Arial" panose="020B0604020202020204" pitchFamily="34" charset="0"/>
              <a:buChar char="•"/>
            </a:pPr>
            <a:r>
              <a:rPr lang="en-US" dirty="0"/>
              <a:t>Interpretations effective June 5, 2019</a:t>
            </a:r>
          </a:p>
          <a:p>
            <a:endParaRPr lang="en-US" dirty="0"/>
          </a:p>
        </p:txBody>
      </p:sp>
    </p:spTree>
    <p:extLst>
      <p:ext uri="{BB962C8B-B14F-4D97-AF65-F5344CB8AC3E}">
        <p14:creationId xmlns:p14="http://schemas.microsoft.com/office/powerpoint/2010/main" val="66867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863029" y="1882066"/>
            <a:ext cx="341615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Reg BI – What it Does </a:t>
            </a:r>
            <a:r>
              <a:rPr lang="en-US" sz="4800" u="sng" dirty="0">
                <a:solidFill>
                  <a:srgbClr val="FFFFFF"/>
                </a:solidFill>
              </a:rPr>
              <a:t>NOT</a:t>
            </a:r>
            <a:r>
              <a:rPr lang="en-US" sz="4800" dirty="0">
                <a:solidFill>
                  <a:srgbClr val="FFFFFF"/>
                </a:solidFill>
              </a:rPr>
              <a:t> Entail</a:t>
            </a:r>
          </a:p>
        </p:txBody>
      </p:sp>
      <p:graphicFrame>
        <p:nvGraphicFramePr>
          <p:cNvPr id="7" name="Content Placeholder 2">
            <a:extLst>
              <a:ext uri="{FF2B5EF4-FFF2-40B4-BE49-F238E27FC236}">
                <a16:creationId xmlns:a16="http://schemas.microsoft.com/office/drawing/2014/main" id="{085E28F1-B258-4D3C-83BF-97F9099C312A}"/>
              </a:ext>
            </a:extLst>
          </p:cNvPr>
          <p:cNvGraphicFramePr>
            <a:graphicFrameLocks noGrp="1"/>
          </p:cNvGraphicFramePr>
          <p:nvPr>
            <p:ph idx="1"/>
            <p:extLst>
              <p:ext uri="{D42A27DB-BD31-4B8C-83A1-F6EECF244321}">
                <p14:modId xmlns:p14="http://schemas.microsoft.com/office/powerpoint/2010/main" val="3662046092"/>
              </p:ext>
            </p:extLst>
          </p:nvPr>
        </p:nvGraphicFramePr>
        <p:xfrm>
          <a:off x="5194300" y="1812818"/>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20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863029" y="1882066"/>
            <a:ext cx="341615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Reg BI – Overview</a:t>
            </a:r>
          </a:p>
        </p:txBody>
      </p:sp>
      <p:graphicFrame>
        <p:nvGraphicFramePr>
          <p:cNvPr id="6" name="Content Placeholder 2">
            <a:extLst>
              <a:ext uri="{FF2B5EF4-FFF2-40B4-BE49-F238E27FC236}">
                <a16:creationId xmlns:a16="http://schemas.microsoft.com/office/drawing/2014/main" id="{6F7AA2F4-58FD-4387-A791-52B9A19611E6}"/>
              </a:ext>
            </a:extLst>
          </p:cNvPr>
          <p:cNvGraphicFramePr>
            <a:graphicFrameLocks noGrp="1"/>
          </p:cNvGraphicFramePr>
          <p:nvPr>
            <p:ph idx="1"/>
            <p:extLst>
              <p:ext uri="{D42A27DB-BD31-4B8C-83A1-F6EECF244321}">
                <p14:modId xmlns:p14="http://schemas.microsoft.com/office/powerpoint/2010/main" val="703521077"/>
              </p:ext>
            </p:extLst>
          </p:nvPr>
        </p:nvGraphicFramePr>
        <p:xfrm>
          <a:off x="5474979" y="1350498"/>
          <a:ext cx="6332322" cy="5005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8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863029" y="1882066"/>
            <a:ext cx="341615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1. Disclosure Obligation</a:t>
            </a:r>
          </a:p>
        </p:txBody>
      </p:sp>
      <p:graphicFrame>
        <p:nvGraphicFramePr>
          <p:cNvPr id="7" name="Content Placeholder 2">
            <a:extLst>
              <a:ext uri="{FF2B5EF4-FFF2-40B4-BE49-F238E27FC236}">
                <a16:creationId xmlns:a16="http://schemas.microsoft.com/office/drawing/2014/main" id="{943753E4-E5E2-43AF-B616-1509CDAAB7D1}"/>
              </a:ext>
            </a:extLst>
          </p:cNvPr>
          <p:cNvGraphicFramePr>
            <a:graphicFrameLocks/>
          </p:cNvGraphicFramePr>
          <p:nvPr>
            <p:extLst>
              <p:ext uri="{D42A27DB-BD31-4B8C-83A1-F6EECF244321}">
                <p14:modId xmlns:p14="http://schemas.microsoft.com/office/powerpoint/2010/main" val="822357344"/>
              </p:ext>
            </p:extLst>
          </p:nvPr>
        </p:nvGraphicFramePr>
        <p:xfrm>
          <a:off x="4742572" y="1287262"/>
          <a:ext cx="7117996" cy="506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07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1393F7F2-836E-4993-B34C-FF164D26503B}"/>
              </a:ext>
            </a:extLst>
          </p:cNvPr>
          <p:cNvSpPr/>
          <p:nvPr/>
        </p:nvSpPr>
        <p:spPr>
          <a:xfrm>
            <a:off x="257452" y="1260629"/>
            <a:ext cx="6596109" cy="914400"/>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Notable Disclosure Rules</a:t>
            </a:r>
          </a:p>
        </p:txBody>
      </p:sp>
      <p:sp>
        <p:nvSpPr>
          <p:cNvPr id="6" name="TextBox 5">
            <a:extLst>
              <a:ext uri="{FF2B5EF4-FFF2-40B4-BE49-F238E27FC236}">
                <a16:creationId xmlns:a16="http://schemas.microsoft.com/office/drawing/2014/main" id="{C819ABC7-76FE-4621-8C80-3F8C783199B4}"/>
              </a:ext>
            </a:extLst>
          </p:cNvPr>
          <p:cNvSpPr txBox="1"/>
          <p:nvPr/>
        </p:nvSpPr>
        <p:spPr>
          <a:xfrm>
            <a:off x="808584" y="2207222"/>
            <a:ext cx="10768614" cy="4555093"/>
          </a:xfrm>
          <a:prstGeom prst="rect">
            <a:avLst/>
          </a:prstGeom>
          <a:noFill/>
        </p:spPr>
        <p:txBody>
          <a:bodyPr wrap="square" rtlCol="0">
            <a:spAutoFit/>
          </a:bodyPr>
          <a:lstStyle/>
          <a:p>
            <a:r>
              <a:rPr lang="en-US" sz="2400" b="1" dirty="0"/>
              <a:t>Must tell clients:</a:t>
            </a:r>
          </a:p>
          <a:p>
            <a:pPr marL="285750" lvl="0" indent="-285750">
              <a:buFont typeface="Arial" panose="020B0604020202020204" pitchFamily="34" charset="0"/>
              <a:buChar char="•"/>
            </a:pPr>
            <a:r>
              <a:rPr lang="en-US" sz="1600" dirty="0"/>
              <a:t>Type and scope of services and capacity in which recommendations are made (i.e., as BD/RR)</a:t>
            </a:r>
          </a:p>
          <a:p>
            <a:pPr marL="285750" lvl="0" indent="-285750">
              <a:buFont typeface="Arial" panose="020B0604020202020204" pitchFamily="34" charset="0"/>
              <a:buChar char="•"/>
            </a:pPr>
            <a:r>
              <a:rPr lang="en-US" sz="1600" dirty="0"/>
              <a:t>Material fees and costs</a:t>
            </a:r>
          </a:p>
          <a:p>
            <a:pPr marL="742950" lvl="1" indent="-285750">
              <a:buFont typeface="Arial" panose="020B0604020202020204" pitchFamily="34" charset="0"/>
              <a:buChar char="•"/>
            </a:pPr>
            <a:r>
              <a:rPr lang="en-US" sz="1600" u="sng" dirty="0"/>
              <a:t>Not</a:t>
            </a:r>
            <a:r>
              <a:rPr lang="en-US" sz="1600" dirty="0"/>
              <a:t> dollar amounts for each product and customer</a:t>
            </a:r>
          </a:p>
          <a:p>
            <a:pPr marL="742950" lvl="1" indent="-285750">
              <a:buFont typeface="Arial" panose="020B0604020202020204" pitchFamily="34" charset="0"/>
              <a:buChar char="•"/>
            </a:pPr>
            <a:r>
              <a:rPr lang="en-US" sz="1600" dirty="0"/>
              <a:t>May be reasonable dollar or percentage ranges</a:t>
            </a:r>
          </a:p>
          <a:p>
            <a:pPr marL="742950" lvl="1" indent="-285750">
              <a:buFont typeface="Arial" panose="020B0604020202020204" pitchFamily="34" charset="0"/>
              <a:buChar char="•"/>
            </a:pPr>
            <a:r>
              <a:rPr lang="en-US" sz="1600" dirty="0"/>
              <a:t>How, when and why fees are deducted from an account</a:t>
            </a:r>
          </a:p>
          <a:p>
            <a:pPr marL="742950" lvl="1" indent="-285750">
              <a:buFont typeface="Arial" panose="020B0604020202020204" pitchFamily="34" charset="0"/>
              <a:buChar char="•"/>
            </a:pPr>
            <a:r>
              <a:rPr lang="en-US" sz="1600" u="sng" dirty="0"/>
              <a:t>Obligation to supplement</a:t>
            </a:r>
            <a:r>
              <a:rPr lang="en-US" sz="1600" dirty="0"/>
              <a:t> general fee disclosures as more facts become known</a:t>
            </a:r>
          </a:p>
          <a:p>
            <a:pPr marL="742950" lvl="1" indent="-285750">
              <a:buFont typeface="Arial" panose="020B0604020202020204" pitchFamily="34" charset="0"/>
              <a:buChar char="•"/>
            </a:pPr>
            <a:r>
              <a:rPr lang="en-US" sz="1600" dirty="0"/>
              <a:t>Cannot rely on Form CRS to satisfy this obligation</a:t>
            </a:r>
          </a:p>
          <a:p>
            <a:pPr marL="285750" lvl="0" indent="-285750">
              <a:buFont typeface="Arial" panose="020B0604020202020204" pitchFamily="34" charset="0"/>
              <a:buChar char="•"/>
            </a:pPr>
            <a:r>
              <a:rPr lang="en-US" sz="1600" dirty="0"/>
              <a:t>Material conflicts of interest; examples include:</a:t>
            </a:r>
          </a:p>
          <a:p>
            <a:pPr marL="742950" lvl="1" indent="-285750">
              <a:buFont typeface="Arial" panose="020B0604020202020204" pitchFamily="34" charset="0"/>
              <a:buChar char="•"/>
            </a:pPr>
            <a:r>
              <a:rPr lang="en-US" sz="1600" dirty="0"/>
              <a:t>Limitations on product offerings (proprietary products, licensing limitations, revenue sharing products)</a:t>
            </a:r>
          </a:p>
          <a:p>
            <a:pPr marL="742950" lvl="1" indent="-285750">
              <a:buFont typeface="Arial" panose="020B0604020202020204" pitchFamily="34" charset="0"/>
              <a:buChar char="•"/>
            </a:pPr>
            <a:r>
              <a:rPr lang="en-US" sz="1600" dirty="0"/>
              <a:t>Rollovers to different account types</a:t>
            </a:r>
          </a:p>
          <a:p>
            <a:pPr marL="742950" lvl="1" indent="-285750">
              <a:buFont typeface="Arial" panose="020B0604020202020204" pitchFamily="34" charset="0"/>
              <a:buChar char="•"/>
            </a:pPr>
            <a:r>
              <a:rPr lang="en-US" sz="1600" dirty="0"/>
              <a:t>Variable compensation arrangements (e.g., revenue sharing with specific fund family recommendations)</a:t>
            </a:r>
          </a:p>
          <a:p>
            <a:r>
              <a:rPr lang="en-US" sz="2400" b="1" dirty="0"/>
              <a:t>Titling restrictions:</a:t>
            </a:r>
          </a:p>
          <a:p>
            <a:pPr marL="285750" lvl="0" indent="-285750">
              <a:buFont typeface="Arial" panose="020B0604020202020204" pitchFamily="34" charset="0"/>
              <a:buChar char="•"/>
            </a:pPr>
            <a:r>
              <a:rPr lang="en-US" sz="1600" dirty="0"/>
              <a:t>BDs/RRs who are not also licensed as IAs/IARs </a:t>
            </a:r>
            <a:r>
              <a:rPr lang="en-US" sz="1600" u="sng" dirty="0"/>
              <a:t>may not use “advisor/adviser” in </a:t>
            </a:r>
            <a:r>
              <a:rPr lang="en-US" sz="1600" b="1" u="sng" dirty="0"/>
              <a:t>name or title</a:t>
            </a:r>
            <a:endParaRPr lang="en-US" sz="1600" dirty="0"/>
          </a:p>
          <a:p>
            <a:pPr marL="285750" lvl="0" indent="-285750">
              <a:buFont typeface="Arial" panose="020B0604020202020204" pitchFamily="34" charset="0"/>
              <a:buChar char="•"/>
            </a:pPr>
            <a:r>
              <a:rPr lang="en-US" sz="1600" dirty="0"/>
              <a:t>Restriction cannot be overcome with additional disclosures</a:t>
            </a:r>
          </a:p>
          <a:p>
            <a:pPr marL="285750" lvl="0" indent="-285750">
              <a:buFont typeface="Arial" panose="020B0604020202020204" pitchFamily="34" charset="0"/>
              <a:buChar char="•"/>
            </a:pPr>
            <a:r>
              <a:rPr lang="en-US" sz="1600" u="sng" dirty="0"/>
              <a:t>May</a:t>
            </a:r>
            <a:r>
              <a:rPr lang="en-US" sz="1600" dirty="0"/>
              <a:t> use words as descriptors in marketing communications and in dual-licensed firm names</a:t>
            </a:r>
          </a:p>
          <a:p>
            <a:endParaRPr lang="en-US" dirty="0"/>
          </a:p>
        </p:txBody>
      </p:sp>
    </p:spTree>
    <p:extLst>
      <p:ext uri="{BB962C8B-B14F-4D97-AF65-F5344CB8AC3E}">
        <p14:creationId xmlns:p14="http://schemas.microsoft.com/office/powerpoint/2010/main" val="383086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863029" y="1882066"/>
            <a:ext cx="341615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2. </a:t>
            </a:r>
          </a:p>
          <a:p>
            <a:r>
              <a:rPr lang="en-US" sz="4800" dirty="0">
                <a:solidFill>
                  <a:srgbClr val="FFFFFF"/>
                </a:solidFill>
              </a:rPr>
              <a:t>Care Obligation</a:t>
            </a:r>
          </a:p>
        </p:txBody>
      </p:sp>
      <p:graphicFrame>
        <p:nvGraphicFramePr>
          <p:cNvPr id="8" name="Content Placeholder 2">
            <a:extLst>
              <a:ext uri="{FF2B5EF4-FFF2-40B4-BE49-F238E27FC236}">
                <a16:creationId xmlns:a16="http://schemas.microsoft.com/office/drawing/2014/main" id="{12FA10F3-524D-411B-A057-09284924F675}"/>
              </a:ext>
            </a:extLst>
          </p:cNvPr>
          <p:cNvGraphicFramePr>
            <a:graphicFrameLocks/>
          </p:cNvGraphicFramePr>
          <p:nvPr>
            <p:extLst>
              <p:ext uri="{D42A27DB-BD31-4B8C-83A1-F6EECF244321}">
                <p14:modId xmlns:p14="http://schemas.microsoft.com/office/powerpoint/2010/main" val="308067684"/>
              </p:ext>
            </p:extLst>
          </p:nvPr>
        </p:nvGraphicFramePr>
        <p:xfrm>
          <a:off x="5183188" y="1108364"/>
          <a:ext cx="6513604" cy="5749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548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863029" y="1882066"/>
            <a:ext cx="341615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3. </a:t>
            </a:r>
          </a:p>
          <a:p>
            <a:r>
              <a:rPr lang="en-US" sz="4800" dirty="0">
                <a:solidFill>
                  <a:srgbClr val="FFFFFF"/>
                </a:solidFill>
              </a:rPr>
              <a:t>Conflict of Interest Obligation</a:t>
            </a:r>
          </a:p>
        </p:txBody>
      </p:sp>
      <p:graphicFrame>
        <p:nvGraphicFramePr>
          <p:cNvPr id="8" name="Content Placeholder 2">
            <a:extLst>
              <a:ext uri="{FF2B5EF4-FFF2-40B4-BE49-F238E27FC236}">
                <a16:creationId xmlns:a16="http://schemas.microsoft.com/office/drawing/2014/main" id="{D12DD940-3470-4C47-AE4C-A2DD15BD3172}"/>
              </a:ext>
            </a:extLst>
          </p:cNvPr>
          <p:cNvGraphicFramePr>
            <a:graphicFrameLocks/>
          </p:cNvGraphicFramePr>
          <p:nvPr>
            <p:extLst>
              <p:ext uri="{D42A27DB-BD31-4B8C-83A1-F6EECF244321}">
                <p14:modId xmlns:p14="http://schemas.microsoft.com/office/powerpoint/2010/main" val="2140717212"/>
              </p:ext>
            </p:extLst>
          </p:nvPr>
        </p:nvGraphicFramePr>
        <p:xfrm>
          <a:off x="5110225" y="642952"/>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48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1393F7F2-836E-4993-B34C-FF164D26503B}"/>
              </a:ext>
            </a:extLst>
          </p:cNvPr>
          <p:cNvSpPr/>
          <p:nvPr/>
        </p:nvSpPr>
        <p:spPr>
          <a:xfrm>
            <a:off x="257452" y="1260629"/>
            <a:ext cx="9653166" cy="914400"/>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rPr>
              <a:t>Examples of Conflict Mitigation Measures</a:t>
            </a:r>
            <a:endParaRPr lang="en-US" sz="3600" b="1" dirty="0"/>
          </a:p>
        </p:txBody>
      </p:sp>
      <p:graphicFrame>
        <p:nvGraphicFramePr>
          <p:cNvPr id="4" name="Content Placeholder 2">
            <a:extLst>
              <a:ext uri="{FF2B5EF4-FFF2-40B4-BE49-F238E27FC236}">
                <a16:creationId xmlns:a16="http://schemas.microsoft.com/office/drawing/2014/main" id="{745AC828-49ED-4F65-93E4-05B8D57B7780}"/>
              </a:ext>
            </a:extLst>
          </p:cNvPr>
          <p:cNvGraphicFramePr>
            <a:graphicFrameLocks noGrp="1"/>
          </p:cNvGraphicFramePr>
          <p:nvPr>
            <p:ph idx="1"/>
            <p:extLst>
              <p:ext uri="{D42A27DB-BD31-4B8C-83A1-F6EECF244321}">
                <p14:modId xmlns:p14="http://schemas.microsoft.com/office/powerpoint/2010/main" val="1049827307"/>
              </p:ext>
            </p:extLst>
          </p:nvPr>
        </p:nvGraphicFramePr>
        <p:xfrm>
          <a:off x="1028916" y="1847139"/>
          <a:ext cx="10134167" cy="474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90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646545" y="1882066"/>
            <a:ext cx="380116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4. Compliance Obligation</a:t>
            </a:r>
          </a:p>
        </p:txBody>
      </p:sp>
      <p:graphicFrame>
        <p:nvGraphicFramePr>
          <p:cNvPr id="8" name="Content Placeholder 2">
            <a:extLst>
              <a:ext uri="{FF2B5EF4-FFF2-40B4-BE49-F238E27FC236}">
                <a16:creationId xmlns:a16="http://schemas.microsoft.com/office/drawing/2014/main" id="{FE8BC07B-6478-4E15-A36A-1DF2429D440F}"/>
              </a:ext>
            </a:extLst>
          </p:cNvPr>
          <p:cNvGraphicFramePr>
            <a:graphicFrameLocks noGrp="1"/>
          </p:cNvGraphicFramePr>
          <p:nvPr>
            <p:ph idx="1"/>
            <p:extLst>
              <p:ext uri="{D42A27DB-BD31-4B8C-83A1-F6EECF244321}">
                <p14:modId xmlns:p14="http://schemas.microsoft.com/office/powerpoint/2010/main" val="1936248436"/>
              </p:ext>
            </p:extLst>
          </p:nvPr>
        </p:nvGraphicFramePr>
        <p:xfrm>
          <a:off x="5194300" y="849744"/>
          <a:ext cx="6513604" cy="5506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61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28F-01DF-4D59-AB7B-33E03C692F0C}"/>
              </a:ext>
            </a:extLst>
          </p:cNvPr>
          <p:cNvSpPr>
            <a:spLocks noGrp="1"/>
          </p:cNvSpPr>
          <p:nvPr>
            <p:ph type="ctrTitle"/>
          </p:nvPr>
        </p:nvSpPr>
        <p:spPr>
          <a:xfrm>
            <a:off x="707011" y="4502330"/>
            <a:ext cx="10765410" cy="1207269"/>
          </a:xfrm>
        </p:spPr>
        <p:txBody>
          <a:bodyPr>
            <a:normAutofit/>
          </a:bodyPr>
          <a:lstStyle/>
          <a:p>
            <a:r>
              <a:rPr lang="en-US" sz="3800" dirty="0"/>
              <a:t>NAIFA’s </a:t>
            </a:r>
            <a:br>
              <a:rPr lang="en-US" sz="3800" dirty="0"/>
            </a:br>
            <a:r>
              <a:rPr lang="en-US" sz="3800" dirty="0"/>
              <a:t>GR Staff</a:t>
            </a:r>
          </a:p>
        </p:txBody>
      </p:sp>
      <p:sp>
        <p:nvSpPr>
          <p:cNvPr id="3" name="Subtitle 2">
            <a:extLst>
              <a:ext uri="{FF2B5EF4-FFF2-40B4-BE49-F238E27FC236}">
                <a16:creationId xmlns:a16="http://schemas.microsoft.com/office/drawing/2014/main" id="{832DFB67-829C-4642-BCD0-948D929DE5B6}"/>
              </a:ext>
            </a:extLst>
          </p:cNvPr>
          <p:cNvSpPr>
            <a:spLocks noGrp="1"/>
          </p:cNvSpPr>
          <p:nvPr>
            <p:ph type="subTitle" idx="1"/>
          </p:nvPr>
        </p:nvSpPr>
        <p:spPr>
          <a:xfrm>
            <a:off x="1376313" y="5665510"/>
            <a:ext cx="9426806" cy="719122"/>
          </a:xfrm>
        </p:spPr>
        <p:txBody>
          <a:bodyPr>
            <a:normAutofit/>
          </a:bodyPr>
          <a:lstStyle/>
          <a:p>
            <a:r>
              <a:rPr lang="en-US" dirty="0"/>
              <a:t>Judi Carsrud and Gary Sanders</a:t>
            </a:r>
          </a:p>
          <a:p>
            <a:endParaRPr lang="en-US" dirty="0"/>
          </a:p>
        </p:txBody>
      </p:sp>
      <p:cxnSp>
        <p:nvCxnSpPr>
          <p:cNvPr id="28" name="Straight Connector 27">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8235BD5-386E-4AD5-97E0-0673E41DBB4F}"/>
              </a:ext>
            </a:extLst>
          </p:cNvPr>
          <p:cNvPicPr>
            <a:picLocks noChangeAspect="1"/>
          </p:cNvPicPr>
          <p:nvPr/>
        </p:nvPicPr>
        <p:blipFill rotWithShape="1">
          <a:blip r:embed="rId3">
            <a:extLst>
              <a:ext uri="{28A0092B-C50C-407E-A947-70E740481C1C}">
                <a14:useLocalDpi xmlns:a14="http://schemas.microsoft.com/office/drawing/2010/main" val="0"/>
              </a:ext>
            </a:extLst>
          </a:blip>
          <a:srcRect l="17599" t="18562" r="25577" b="37870"/>
          <a:stretch/>
        </p:blipFill>
        <p:spPr>
          <a:xfrm>
            <a:off x="1318348" y="1253414"/>
            <a:ext cx="3047991" cy="3514130"/>
          </a:xfrm>
          <a:prstGeom prst="rect">
            <a:avLst/>
          </a:prstGeom>
        </p:spPr>
      </p:pic>
      <p:pic>
        <p:nvPicPr>
          <p:cNvPr id="8" name="Picture 7">
            <a:extLst>
              <a:ext uri="{FF2B5EF4-FFF2-40B4-BE49-F238E27FC236}">
                <a16:creationId xmlns:a16="http://schemas.microsoft.com/office/drawing/2014/main" id="{47D9DD86-CFA7-4E0B-AC67-E776FD700FA6}"/>
              </a:ext>
            </a:extLst>
          </p:cNvPr>
          <p:cNvPicPr>
            <a:picLocks noChangeAspect="1"/>
          </p:cNvPicPr>
          <p:nvPr/>
        </p:nvPicPr>
        <p:blipFill rotWithShape="1">
          <a:blip r:embed="rId4">
            <a:extLst>
              <a:ext uri="{28A0092B-C50C-407E-A947-70E740481C1C}">
                <a14:useLocalDpi xmlns:a14="http://schemas.microsoft.com/office/drawing/2010/main" val="0"/>
              </a:ext>
            </a:extLst>
          </a:blip>
          <a:srcRect r="1" b="19846"/>
          <a:stretch/>
        </p:blipFill>
        <p:spPr>
          <a:xfrm flipH="1">
            <a:off x="7939079" y="1311456"/>
            <a:ext cx="2864040" cy="3452131"/>
          </a:xfrm>
          <a:prstGeom prst="rect">
            <a:avLst/>
          </a:prstGeom>
        </p:spPr>
      </p:pic>
    </p:spTree>
    <p:extLst>
      <p:ext uri="{BB962C8B-B14F-4D97-AF65-F5344CB8AC3E}">
        <p14:creationId xmlns:p14="http://schemas.microsoft.com/office/powerpoint/2010/main" val="7890405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1393F7F2-836E-4993-B34C-FF164D26503B}"/>
              </a:ext>
            </a:extLst>
          </p:cNvPr>
          <p:cNvSpPr/>
          <p:nvPr/>
        </p:nvSpPr>
        <p:spPr>
          <a:xfrm>
            <a:off x="257452" y="1260629"/>
            <a:ext cx="4480803" cy="914400"/>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rPr>
              <a:t>Form CRS</a:t>
            </a:r>
            <a:endParaRPr lang="en-US" sz="3600" b="1" dirty="0"/>
          </a:p>
        </p:txBody>
      </p:sp>
      <p:graphicFrame>
        <p:nvGraphicFramePr>
          <p:cNvPr id="6" name="Content Placeholder 2">
            <a:extLst>
              <a:ext uri="{FF2B5EF4-FFF2-40B4-BE49-F238E27FC236}">
                <a16:creationId xmlns:a16="http://schemas.microsoft.com/office/drawing/2014/main" id="{2E580E07-FDC2-48B8-B562-24C1E297BA96}"/>
              </a:ext>
            </a:extLst>
          </p:cNvPr>
          <p:cNvGraphicFramePr>
            <a:graphicFrameLocks noGrp="1"/>
          </p:cNvGraphicFramePr>
          <p:nvPr>
            <p:ph idx="1"/>
            <p:extLst>
              <p:ext uri="{D42A27DB-BD31-4B8C-83A1-F6EECF244321}">
                <p14:modId xmlns:p14="http://schemas.microsoft.com/office/powerpoint/2010/main" val="4196083680"/>
              </p:ext>
            </p:extLst>
          </p:nvPr>
        </p:nvGraphicFramePr>
        <p:xfrm>
          <a:off x="849745" y="1260630"/>
          <a:ext cx="10714182" cy="4715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6874FED-DC63-4934-85F1-98CAAB6B6A56}"/>
              </a:ext>
            </a:extLst>
          </p:cNvPr>
          <p:cNvSpPr txBox="1"/>
          <p:nvPr/>
        </p:nvSpPr>
        <p:spPr>
          <a:xfrm>
            <a:off x="2613890" y="4350327"/>
            <a:ext cx="9578109" cy="2031325"/>
          </a:xfrm>
          <a:prstGeom prst="rect">
            <a:avLst/>
          </a:prstGeom>
          <a:noFill/>
        </p:spPr>
        <p:txBody>
          <a:bodyPr wrap="square" rtlCol="0">
            <a:spAutoFit/>
          </a:bodyPr>
          <a:lstStyle/>
          <a:p>
            <a:r>
              <a:rPr lang="en-US" b="1" u="sng" dirty="0"/>
              <a:t>Contains:</a:t>
            </a:r>
          </a:p>
          <a:p>
            <a:pPr marL="285750" lvl="0" indent="-285750">
              <a:buFont typeface="Arial" panose="020B0604020202020204" pitchFamily="34" charset="0"/>
              <a:buChar char="•"/>
            </a:pPr>
            <a:r>
              <a:rPr lang="en-US" dirty="0"/>
              <a:t>Services offered and nature of the relationship </a:t>
            </a:r>
          </a:p>
          <a:p>
            <a:pPr marL="285750" lvl="0" indent="-285750">
              <a:buFont typeface="Arial" panose="020B0604020202020204" pitchFamily="34" charset="0"/>
              <a:buChar char="•"/>
            </a:pPr>
            <a:r>
              <a:rPr lang="en-US" dirty="0"/>
              <a:t>General descriptions of </a:t>
            </a:r>
            <a:r>
              <a:rPr lang="en-US" u="sng" dirty="0"/>
              <a:t>types</a:t>
            </a:r>
            <a:r>
              <a:rPr lang="en-US" dirty="0"/>
              <a:t> of fees and costs (e.g., commissions) incurred</a:t>
            </a:r>
          </a:p>
          <a:p>
            <a:pPr marL="285750" lvl="0" indent="-285750">
              <a:buFont typeface="Arial" panose="020B0604020202020204" pitchFamily="34" charset="0"/>
              <a:buChar char="•"/>
            </a:pPr>
            <a:r>
              <a:rPr lang="en-US" dirty="0"/>
              <a:t>How firms/professionals get paid, and how comp may create conflicts</a:t>
            </a:r>
          </a:p>
          <a:p>
            <a:pPr marL="285750" lvl="0" indent="-285750">
              <a:buFont typeface="Arial" panose="020B0604020202020204" pitchFamily="34" charset="0"/>
              <a:buChar char="•"/>
            </a:pPr>
            <a:r>
              <a:rPr lang="en-US" dirty="0"/>
              <a:t>“Best interest” standard of conduct owed to clients</a:t>
            </a:r>
          </a:p>
          <a:p>
            <a:pPr marL="285750" lvl="0" indent="-285750">
              <a:buFont typeface="Arial" panose="020B0604020202020204" pitchFamily="34" charset="0"/>
              <a:buChar char="•"/>
            </a:pPr>
            <a:r>
              <a:rPr lang="en-US" dirty="0"/>
              <a:t>Legal or disciplinary actions against firm/professional</a:t>
            </a:r>
          </a:p>
          <a:p>
            <a:endParaRPr lang="en-US" dirty="0"/>
          </a:p>
        </p:txBody>
      </p:sp>
    </p:spTree>
    <p:extLst>
      <p:ext uri="{BB962C8B-B14F-4D97-AF65-F5344CB8AC3E}">
        <p14:creationId xmlns:p14="http://schemas.microsoft.com/office/powerpoint/2010/main" val="200853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646545" y="1882066"/>
            <a:ext cx="380116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400" dirty="0">
                <a:solidFill>
                  <a:srgbClr val="FFFFFF"/>
                </a:solidFill>
              </a:rPr>
              <a:t>Interpretation of “Solely Incidental” </a:t>
            </a:r>
          </a:p>
        </p:txBody>
      </p:sp>
      <p:graphicFrame>
        <p:nvGraphicFramePr>
          <p:cNvPr id="6" name="Content Placeholder 2">
            <a:extLst>
              <a:ext uri="{FF2B5EF4-FFF2-40B4-BE49-F238E27FC236}">
                <a16:creationId xmlns:a16="http://schemas.microsoft.com/office/drawing/2014/main" id="{C5D14706-2C53-4A22-BE77-B73BBF56F1AF}"/>
              </a:ext>
            </a:extLst>
          </p:cNvPr>
          <p:cNvGraphicFramePr>
            <a:graphicFrameLocks/>
          </p:cNvGraphicFramePr>
          <p:nvPr>
            <p:extLst>
              <p:ext uri="{D42A27DB-BD31-4B8C-83A1-F6EECF244321}">
                <p14:modId xmlns:p14="http://schemas.microsoft.com/office/powerpoint/2010/main" val="253415443"/>
              </p:ext>
            </p:extLst>
          </p:nvPr>
        </p:nvGraphicFramePr>
        <p:xfrm>
          <a:off x="4673601" y="1274618"/>
          <a:ext cx="7352144" cy="5081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BC89374-1AB9-47C3-AD36-5927567C0415}"/>
              </a:ext>
            </a:extLst>
          </p:cNvPr>
          <p:cNvSpPr txBox="1"/>
          <p:nvPr/>
        </p:nvSpPr>
        <p:spPr>
          <a:xfrm>
            <a:off x="7195127" y="2327564"/>
            <a:ext cx="4636655" cy="1661993"/>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solidFill>
                  <a:schemeClr val="bg1"/>
                </a:solidFill>
              </a:rPr>
              <a:t>Provide advice as to value and characteristics of securities or the advisability of transacting in securities</a:t>
            </a:r>
          </a:p>
          <a:p>
            <a:pPr marL="285750" lvl="0" indent="-285750">
              <a:buFont typeface="Arial" panose="020B0604020202020204" pitchFamily="34" charset="0"/>
              <a:buChar char="•"/>
            </a:pPr>
            <a:r>
              <a:rPr lang="en-US" sz="1400" u="sng" dirty="0">
                <a:solidFill>
                  <a:schemeClr val="bg1"/>
                </a:solidFill>
              </a:rPr>
              <a:t>IF</a:t>
            </a:r>
            <a:r>
              <a:rPr lang="en-US" sz="1400" dirty="0">
                <a:solidFill>
                  <a:schemeClr val="bg1"/>
                </a:solidFill>
              </a:rPr>
              <a:t> the advice is provided in connection with and is reasonably related to the BD’s/RR’s primary business of effecting securities transactions</a:t>
            </a:r>
          </a:p>
          <a:p>
            <a:endParaRPr lang="en-US" dirty="0"/>
          </a:p>
        </p:txBody>
      </p:sp>
    </p:spTree>
    <p:extLst>
      <p:ext uri="{BB962C8B-B14F-4D97-AF65-F5344CB8AC3E}">
        <p14:creationId xmlns:p14="http://schemas.microsoft.com/office/powerpoint/2010/main" val="40435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AF611-0287-4CBD-B4F4-0172753EDFA2}"/>
              </a:ext>
            </a:extLst>
          </p:cNvPr>
          <p:cNvSpPr/>
          <p:nvPr/>
        </p:nvSpPr>
        <p:spPr>
          <a:xfrm>
            <a:off x="0" y="1109709"/>
            <a:ext cx="12192000" cy="544893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2FA3675-741E-4380-B704-E48C912DA2AA}"/>
              </a:ext>
            </a:extLst>
          </p:cNvPr>
          <p:cNvSpPr txBox="1"/>
          <p:nvPr/>
        </p:nvSpPr>
        <p:spPr>
          <a:xfrm>
            <a:off x="2388271" y="1997839"/>
            <a:ext cx="7714695" cy="2862322"/>
          </a:xfrm>
          <a:prstGeom prst="rect">
            <a:avLst/>
          </a:prstGeom>
          <a:noFill/>
        </p:spPr>
        <p:txBody>
          <a:bodyPr wrap="square" rtlCol="0">
            <a:spAutoFit/>
          </a:bodyPr>
          <a:lstStyle/>
          <a:p>
            <a:pPr algn="ctr"/>
            <a:r>
              <a:rPr lang="en-US" sz="6000" b="1" dirty="0">
                <a:solidFill>
                  <a:schemeClr val="bg1"/>
                </a:solidFill>
              </a:rPr>
              <a:t>Are the States Asleep at the Wheel?  </a:t>
            </a:r>
          </a:p>
        </p:txBody>
      </p:sp>
      <p:sp>
        <p:nvSpPr>
          <p:cNvPr id="8" name="TextBox 7">
            <a:extLst>
              <a:ext uri="{FF2B5EF4-FFF2-40B4-BE49-F238E27FC236}">
                <a16:creationId xmlns:a16="http://schemas.microsoft.com/office/drawing/2014/main" id="{7C7509E9-A7F3-445D-9579-D6C1966955E3}"/>
              </a:ext>
            </a:extLst>
          </p:cNvPr>
          <p:cNvSpPr txBox="1"/>
          <p:nvPr/>
        </p:nvSpPr>
        <p:spPr>
          <a:xfrm rot="20115617">
            <a:off x="7841672" y="4651479"/>
            <a:ext cx="4128655" cy="1015663"/>
          </a:xfrm>
          <a:prstGeom prst="rect">
            <a:avLst/>
          </a:prstGeom>
          <a:noFill/>
        </p:spPr>
        <p:txBody>
          <a:bodyPr wrap="square" rtlCol="0">
            <a:spAutoFit/>
          </a:bodyPr>
          <a:lstStyle/>
          <a:p>
            <a:pPr algn="ctr"/>
            <a:r>
              <a:rPr lang="en-US" sz="6000" b="1" i="1" dirty="0">
                <a:solidFill>
                  <a:srgbClr val="9DCEE7"/>
                </a:solidFill>
              </a:rPr>
              <a:t>Hardly!!!!</a:t>
            </a:r>
            <a:endParaRPr lang="en-US" sz="6000" i="1" dirty="0">
              <a:solidFill>
                <a:srgbClr val="9DCEE7"/>
              </a:solidFill>
            </a:endParaRPr>
          </a:p>
        </p:txBody>
      </p:sp>
    </p:spTree>
    <p:extLst>
      <p:ext uri="{BB962C8B-B14F-4D97-AF65-F5344CB8AC3E}">
        <p14:creationId xmlns:p14="http://schemas.microsoft.com/office/powerpoint/2010/main" val="3409442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646545" y="1882066"/>
            <a:ext cx="380116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State Activities</a:t>
            </a:r>
          </a:p>
        </p:txBody>
      </p:sp>
      <p:graphicFrame>
        <p:nvGraphicFramePr>
          <p:cNvPr id="7" name="Content Placeholder 2">
            <a:extLst>
              <a:ext uri="{FF2B5EF4-FFF2-40B4-BE49-F238E27FC236}">
                <a16:creationId xmlns:a16="http://schemas.microsoft.com/office/drawing/2014/main" id="{6CB7276E-1FF1-4CF3-9083-BE59F49E34F3}"/>
              </a:ext>
            </a:extLst>
          </p:cNvPr>
          <p:cNvGraphicFramePr>
            <a:graphicFrameLocks/>
          </p:cNvGraphicFramePr>
          <p:nvPr>
            <p:extLst>
              <p:ext uri="{D42A27DB-BD31-4B8C-83A1-F6EECF244321}">
                <p14:modId xmlns:p14="http://schemas.microsoft.com/office/powerpoint/2010/main" val="385417147"/>
              </p:ext>
            </p:extLst>
          </p:nvPr>
        </p:nvGraphicFramePr>
        <p:xfrm>
          <a:off x="5194300" y="1350496"/>
          <a:ext cx="6513604" cy="5005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791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Freeform 26"/>
          <p:cNvSpPr>
            <a:spLocks/>
          </p:cNvSpPr>
          <p:nvPr/>
        </p:nvSpPr>
        <p:spPr bwMode="auto">
          <a:xfrm>
            <a:off x="3333384" y="5247312"/>
            <a:ext cx="873034" cy="701675"/>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rgbClr val="D9D9D9"/>
          </a:solidFill>
          <a:ln w="28575">
            <a:noFill/>
          </a:ln>
        </p:spPr>
        <p:txBody>
          <a:bodyPr>
            <a:noAutofit/>
          </a:bodyPr>
          <a:lstStyle/>
          <a:p>
            <a:pPr>
              <a:defRPr/>
            </a:pPr>
            <a:endParaRPr lang="en-US" kern="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60" name="Freeform 1114"/>
          <p:cNvSpPr>
            <a:spLocks/>
          </p:cNvSpPr>
          <p:nvPr/>
        </p:nvSpPr>
        <p:spPr bwMode="auto">
          <a:xfrm>
            <a:off x="3474658" y="2734298"/>
            <a:ext cx="738111" cy="53340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61" name="Freeform 1116"/>
          <p:cNvSpPr>
            <a:spLocks/>
          </p:cNvSpPr>
          <p:nvPr/>
        </p:nvSpPr>
        <p:spPr bwMode="auto">
          <a:xfrm>
            <a:off x="4157211" y="3864599"/>
            <a:ext cx="626997" cy="779463"/>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62" name="Freeform 1117"/>
          <p:cNvSpPr>
            <a:spLocks/>
          </p:cNvSpPr>
          <p:nvPr/>
        </p:nvSpPr>
        <p:spPr bwMode="auto">
          <a:xfrm>
            <a:off x="3276241" y="3059737"/>
            <a:ext cx="884145" cy="739775"/>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63" name="Freeform 1118"/>
          <p:cNvSpPr>
            <a:spLocks/>
          </p:cNvSpPr>
          <p:nvPr/>
        </p:nvSpPr>
        <p:spPr bwMode="auto">
          <a:xfrm>
            <a:off x="3193700" y="3615362"/>
            <a:ext cx="879383" cy="1482725"/>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rgbClr val="D9D9D9"/>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64" name="Freeform 1119"/>
          <p:cNvSpPr>
            <a:spLocks/>
          </p:cNvSpPr>
          <p:nvPr/>
        </p:nvSpPr>
        <p:spPr bwMode="auto">
          <a:xfrm>
            <a:off x="3585770" y="3731249"/>
            <a:ext cx="711126" cy="1076325"/>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rgbClr val="016E99"/>
          </a:solidFill>
          <a:ln w="9525">
            <a:solidFill>
              <a:schemeClr val="bg1"/>
            </a:solidFill>
            <a:round/>
            <a:headEnd/>
            <a:tailEnd/>
          </a:ln>
          <a:effectLst/>
          <a:extLst/>
        </p:spPr>
        <p:txBody>
          <a:bodyPr>
            <a:noAutofit/>
          </a:bodyPr>
          <a:lstStyle/>
          <a:p>
            <a:pPr eaLnBrk="1" hangingPunct="1">
              <a:defRPr/>
            </a:pPr>
            <a:endParaRPr 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
        <p:nvSpPr>
          <p:cNvPr id="165" name="Freeform 1120"/>
          <p:cNvSpPr>
            <a:spLocks/>
          </p:cNvSpPr>
          <p:nvPr/>
        </p:nvSpPr>
        <p:spPr bwMode="auto">
          <a:xfrm>
            <a:off x="3990541" y="2864473"/>
            <a:ext cx="663506" cy="1055688"/>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66" name="Freeform 1121"/>
          <p:cNvSpPr>
            <a:spLocks/>
          </p:cNvSpPr>
          <p:nvPr/>
        </p:nvSpPr>
        <p:spPr bwMode="auto">
          <a:xfrm>
            <a:off x="4269912" y="2885112"/>
            <a:ext cx="1138118" cy="712787"/>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67" name="Freeform 1122"/>
          <p:cNvSpPr>
            <a:spLocks/>
          </p:cNvSpPr>
          <p:nvPr/>
        </p:nvSpPr>
        <p:spPr bwMode="auto">
          <a:xfrm>
            <a:off x="3949271" y="4550398"/>
            <a:ext cx="755571" cy="863600"/>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68" name="Freeform 1123"/>
          <p:cNvSpPr>
            <a:spLocks/>
          </p:cNvSpPr>
          <p:nvPr/>
        </p:nvSpPr>
        <p:spPr bwMode="auto">
          <a:xfrm>
            <a:off x="4574681" y="3512173"/>
            <a:ext cx="782555" cy="636588"/>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69" name="Freeform 1124"/>
          <p:cNvSpPr>
            <a:spLocks/>
          </p:cNvSpPr>
          <p:nvPr/>
        </p:nvSpPr>
        <p:spPr bwMode="auto">
          <a:xfrm>
            <a:off x="4704841" y="4090024"/>
            <a:ext cx="809540" cy="631825"/>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70" name="Freeform 1125"/>
          <p:cNvSpPr>
            <a:spLocks/>
          </p:cNvSpPr>
          <p:nvPr/>
        </p:nvSpPr>
        <p:spPr bwMode="auto">
          <a:xfrm>
            <a:off x="4587379" y="4640886"/>
            <a:ext cx="782555" cy="785812"/>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71" name="Freeform 1126"/>
          <p:cNvSpPr>
            <a:spLocks/>
          </p:cNvSpPr>
          <p:nvPr/>
        </p:nvSpPr>
        <p:spPr bwMode="auto">
          <a:xfrm>
            <a:off x="4885797" y="4783762"/>
            <a:ext cx="1547650" cy="14827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D9D9D9"/>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72" name="Freeform 1127"/>
          <p:cNvSpPr>
            <a:spLocks/>
          </p:cNvSpPr>
          <p:nvPr/>
        </p:nvSpPr>
        <p:spPr bwMode="auto">
          <a:xfrm>
            <a:off x="5365172" y="3051798"/>
            <a:ext cx="733348" cy="450850"/>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73" name="Freeform 1128"/>
          <p:cNvSpPr>
            <a:spLocks/>
          </p:cNvSpPr>
          <p:nvPr/>
        </p:nvSpPr>
        <p:spPr bwMode="auto">
          <a:xfrm>
            <a:off x="5327077" y="3466137"/>
            <a:ext cx="782555" cy="515937"/>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74" name="Freeform 1129"/>
          <p:cNvSpPr>
            <a:spLocks/>
          </p:cNvSpPr>
          <p:nvPr/>
        </p:nvSpPr>
        <p:spPr bwMode="auto">
          <a:xfrm>
            <a:off x="5304853" y="3870949"/>
            <a:ext cx="914304" cy="455613"/>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75" name="Freeform 1130"/>
          <p:cNvSpPr>
            <a:spLocks/>
          </p:cNvSpPr>
          <p:nvPr/>
        </p:nvSpPr>
        <p:spPr bwMode="auto">
          <a:xfrm>
            <a:off x="5479461" y="4305924"/>
            <a:ext cx="822239" cy="436563"/>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76" name="Freeform 1131"/>
          <p:cNvSpPr>
            <a:spLocks/>
          </p:cNvSpPr>
          <p:nvPr/>
        </p:nvSpPr>
        <p:spPr bwMode="auto">
          <a:xfrm>
            <a:off x="5361997" y="4715498"/>
            <a:ext cx="958750" cy="490538"/>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77" name="Freeform 1132"/>
          <p:cNvSpPr>
            <a:spLocks/>
          </p:cNvSpPr>
          <p:nvPr/>
        </p:nvSpPr>
        <p:spPr bwMode="auto">
          <a:xfrm>
            <a:off x="6041377" y="3048624"/>
            <a:ext cx="725411" cy="798513"/>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78" name="Freeform 1133"/>
          <p:cNvSpPr>
            <a:spLocks/>
          </p:cNvSpPr>
          <p:nvPr/>
        </p:nvSpPr>
        <p:spPr bwMode="auto">
          <a:xfrm>
            <a:off x="6095348" y="3834436"/>
            <a:ext cx="660331" cy="431800"/>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79" name="Freeform 1134"/>
          <p:cNvSpPr>
            <a:spLocks/>
          </p:cNvSpPr>
          <p:nvPr/>
        </p:nvSpPr>
        <p:spPr bwMode="auto">
          <a:xfrm>
            <a:off x="6177888" y="4231312"/>
            <a:ext cx="738110" cy="636587"/>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0" name="Freeform 1135"/>
          <p:cNvSpPr>
            <a:spLocks/>
          </p:cNvSpPr>
          <p:nvPr/>
        </p:nvSpPr>
        <p:spPr bwMode="auto">
          <a:xfrm>
            <a:off x="6301700" y="4799636"/>
            <a:ext cx="558742" cy="495300"/>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1" name="Freeform 1136"/>
          <p:cNvSpPr>
            <a:spLocks/>
          </p:cNvSpPr>
          <p:nvPr/>
        </p:nvSpPr>
        <p:spPr bwMode="auto">
          <a:xfrm>
            <a:off x="6374718" y="5290174"/>
            <a:ext cx="634934" cy="544513"/>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2" name="Freeform 1137"/>
          <p:cNvSpPr>
            <a:spLocks/>
          </p:cNvSpPr>
          <p:nvPr/>
        </p:nvSpPr>
        <p:spPr bwMode="auto">
          <a:xfrm>
            <a:off x="6695360" y="3269286"/>
            <a:ext cx="631759" cy="317500"/>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3" name="Freeform 1138"/>
          <p:cNvSpPr>
            <a:spLocks/>
          </p:cNvSpPr>
          <p:nvPr/>
        </p:nvSpPr>
        <p:spPr bwMode="auto">
          <a:xfrm>
            <a:off x="7101717" y="3466136"/>
            <a:ext cx="426992" cy="577850"/>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4" name="Freeform 1139"/>
          <p:cNvSpPr>
            <a:spLocks/>
          </p:cNvSpPr>
          <p:nvPr/>
        </p:nvSpPr>
        <p:spPr bwMode="auto">
          <a:xfrm>
            <a:off x="6455671" y="3358186"/>
            <a:ext cx="590488" cy="609600"/>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5" name="Freeform 1140"/>
          <p:cNvSpPr>
            <a:spLocks/>
          </p:cNvSpPr>
          <p:nvPr/>
        </p:nvSpPr>
        <p:spPr bwMode="auto">
          <a:xfrm>
            <a:off x="6627103" y="3948736"/>
            <a:ext cx="438104" cy="779462"/>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6" name="Freeform 1141"/>
          <p:cNvSpPr>
            <a:spLocks/>
          </p:cNvSpPr>
          <p:nvPr/>
        </p:nvSpPr>
        <p:spPr bwMode="auto">
          <a:xfrm>
            <a:off x="7012826" y="4016999"/>
            <a:ext cx="342864" cy="587375"/>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7" name="Freeform 1142"/>
          <p:cNvSpPr>
            <a:spLocks/>
          </p:cNvSpPr>
          <p:nvPr/>
        </p:nvSpPr>
        <p:spPr bwMode="auto">
          <a:xfrm>
            <a:off x="6895363" y="4380537"/>
            <a:ext cx="804778" cy="409575"/>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8" name="Freeform 1143"/>
          <p:cNvSpPr>
            <a:spLocks/>
          </p:cNvSpPr>
          <p:nvPr/>
        </p:nvSpPr>
        <p:spPr bwMode="auto">
          <a:xfrm>
            <a:off x="6796949" y="4688511"/>
            <a:ext cx="946051" cy="317500"/>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89" name="Freeform 1144"/>
          <p:cNvSpPr>
            <a:spLocks/>
          </p:cNvSpPr>
          <p:nvPr/>
        </p:nvSpPr>
        <p:spPr bwMode="auto">
          <a:xfrm>
            <a:off x="6665199" y="4993311"/>
            <a:ext cx="396834" cy="673100"/>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90" name="Freeform 1145"/>
          <p:cNvSpPr>
            <a:spLocks/>
          </p:cNvSpPr>
          <p:nvPr/>
        </p:nvSpPr>
        <p:spPr bwMode="auto">
          <a:xfrm>
            <a:off x="7035049" y="4966324"/>
            <a:ext cx="419056" cy="677863"/>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91" name="Freeform 1146"/>
          <p:cNvSpPr>
            <a:spLocks/>
          </p:cNvSpPr>
          <p:nvPr/>
        </p:nvSpPr>
        <p:spPr bwMode="auto">
          <a:xfrm>
            <a:off x="7325530" y="4934574"/>
            <a:ext cx="596838" cy="619125"/>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92" name="Freeform 1147"/>
          <p:cNvSpPr>
            <a:spLocks/>
          </p:cNvSpPr>
          <p:nvPr/>
        </p:nvSpPr>
        <p:spPr bwMode="auto">
          <a:xfrm>
            <a:off x="7149337" y="5485436"/>
            <a:ext cx="1004782" cy="754062"/>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D9D9D9"/>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93" name="Freeform 1151"/>
          <p:cNvSpPr>
            <a:spLocks/>
          </p:cNvSpPr>
          <p:nvPr/>
        </p:nvSpPr>
        <p:spPr bwMode="auto">
          <a:xfrm>
            <a:off x="7311245" y="3932862"/>
            <a:ext cx="465088" cy="517525"/>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94" name="Freeform 1152"/>
          <p:cNvSpPr>
            <a:spLocks/>
          </p:cNvSpPr>
          <p:nvPr/>
        </p:nvSpPr>
        <p:spPr bwMode="auto">
          <a:xfrm>
            <a:off x="7606489" y="4117012"/>
            <a:ext cx="495248" cy="485775"/>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95" name="Freeform 1153"/>
          <p:cNvSpPr>
            <a:spLocks/>
          </p:cNvSpPr>
          <p:nvPr/>
        </p:nvSpPr>
        <p:spPr bwMode="auto">
          <a:xfrm>
            <a:off x="7904909" y="4151937"/>
            <a:ext cx="506359" cy="24447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rgbClr val="016E99"/>
          </a:solidFill>
          <a:ln w="9525">
            <a:solidFill>
              <a:schemeClr val="bg1"/>
            </a:solidFill>
            <a:round/>
            <a:headEnd/>
            <a:tailEnd/>
          </a:ln>
          <a:effectLst/>
          <a:extLst/>
        </p:spPr>
        <p:txBody>
          <a:bodyPr>
            <a:noAutofit/>
          </a:bodyPr>
          <a:lstStyle/>
          <a:p>
            <a:pPr eaLnBrk="1" hangingPunct="1">
              <a:defRPr/>
            </a:pPr>
            <a:endParaRPr lang="en-US">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
        <p:nvSpPr>
          <p:cNvPr id="196" name="Freeform 1154"/>
          <p:cNvSpPr>
            <a:spLocks/>
          </p:cNvSpPr>
          <p:nvPr/>
        </p:nvSpPr>
        <p:spPr bwMode="auto">
          <a:xfrm>
            <a:off x="7522360" y="4244011"/>
            <a:ext cx="857160" cy="476250"/>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97" name="Freeform 1156"/>
          <p:cNvSpPr>
            <a:spLocks/>
          </p:cNvSpPr>
          <p:nvPr/>
        </p:nvSpPr>
        <p:spPr bwMode="auto">
          <a:xfrm>
            <a:off x="7474740" y="4588499"/>
            <a:ext cx="944464" cy="422275"/>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198" name="Freeform 1157"/>
          <p:cNvSpPr>
            <a:spLocks/>
          </p:cNvSpPr>
          <p:nvPr/>
        </p:nvSpPr>
        <p:spPr bwMode="auto">
          <a:xfrm>
            <a:off x="7585853" y="4880599"/>
            <a:ext cx="563504" cy="422275"/>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99" name="Freeform 1159"/>
          <p:cNvSpPr>
            <a:spLocks/>
          </p:cNvSpPr>
          <p:nvPr/>
        </p:nvSpPr>
        <p:spPr bwMode="auto">
          <a:xfrm>
            <a:off x="7747762" y="3834437"/>
            <a:ext cx="642871" cy="409575"/>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0" name="Freeform 1160"/>
          <p:cNvSpPr>
            <a:spLocks/>
          </p:cNvSpPr>
          <p:nvPr/>
        </p:nvSpPr>
        <p:spPr bwMode="auto">
          <a:xfrm>
            <a:off x="8323965" y="3902698"/>
            <a:ext cx="139685" cy="336550"/>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rgbClr val="016E99"/>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1" name="Freeform 1161"/>
          <p:cNvSpPr>
            <a:spLocks/>
          </p:cNvSpPr>
          <p:nvPr/>
        </p:nvSpPr>
        <p:spPr bwMode="auto">
          <a:xfrm>
            <a:off x="7817604" y="3380411"/>
            <a:ext cx="658744" cy="584200"/>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rgbClr val="016E99"/>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2" name="Freeform 1163"/>
          <p:cNvSpPr>
            <a:spLocks/>
          </p:cNvSpPr>
          <p:nvPr/>
        </p:nvSpPr>
        <p:spPr bwMode="auto">
          <a:xfrm>
            <a:off x="8447777" y="3875712"/>
            <a:ext cx="203179" cy="123825"/>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chemeClr val="accent1"/>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3" name="Freeform 1164"/>
          <p:cNvSpPr>
            <a:spLocks/>
          </p:cNvSpPr>
          <p:nvPr/>
        </p:nvSpPr>
        <p:spPr bwMode="auto">
          <a:xfrm>
            <a:off x="8458888" y="3750298"/>
            <a:ext cx="188893" cy="177800"/>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4" name="Freeform 1165"/>
          <p:cNvSpPr>
            <a:spLocks/>
          </p:cNvSpPr>
          <p:nvPr/>
        </p:nvSpPr>
        <p:spPr bwMode="auto">
          <a:xfrm>
            <a:off x="8630319" y="3737598"/>
            <a:ext cx="87304" cy="103188"/>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5" name="Freeform 1166"/>
          <p:cNvSpPr>
            <a:spLocks/>
          </p:cNvSpPr>
          <p:nvPr/>
        </p:nvSpPr>
        <p:spPr bwMode="auto">
          <a:xfrm>
            <a:off x="8463650" y="3615361"/>
            <a:ext cx="373023" cy="184150"/>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rgbClr val="016E99"/>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6" name="Freeform 1169"/>
          <p:cNvSpPr>
            <a:spLocks/>
          </p:cNvSpPr>
          <p:nvPr/>
        </p:nvSpPr>
        <p:spPr bwMode="auto">
          <a:xfrm>
            <a:off x="8371584" y="3339136"/>
            <a:ext cx="180956" cy="34925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7" name="Freeform 1170"/>
          <p:cNvSpPr>
            <a:spLocks/>
          </p:cNvSpPr>
          <p:nvPr/>
        </p:nvSpPr>
        <p:spPr bwMode="auto">
          <a:xfrm>
            <a:off x="8530317" y="3289924"/>
            <a:ext cx="166670" cy="379413"/>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chemeClr val="bg1">
              <a:lumMod val="85000"/>
            </a:schemeClr>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8" name="Freeform 1171"/>
          <p:cNvSpPr>
            <a:spLocks/>
          </p:cNvSpPr>
          <p:nvPr/>
        </p:nvSpPr>
        <p:spPr bwMode="auto">
          <a:xfrm>
            <a:off x="8582699" y="2948611"/>
            <a:ext cx="409532" cy="628650"/>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rgbClr val="D9D9D9"/>
          </a:solidFill>
          <a:ln w="9525">
            <a:solidFill>
              <a:schemeClr val="bg1"/>
            </a:solidFill>
            <a:round/>
            <a:headEnd/>
            <a:tailEnd/>
          </a:ln>
          <a:effectLst/>
          <a:extLst/>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09" name="Freeform 58"/>
          <p:cNvSpPr>
            <a:spLocks/>
          </p:cNvSpPr>
          <p:nvPr/>
        </p:nvSpPr>
        <p:spPr bwMode="auto">
          <a:xfrm>
            <a:off x="8290629" y="4129712"/>
            <a:ext cx="114288" cy="192087"/>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chemeClr val="bg1">
              <a:lumMod val="85000"/>
            </a:schemeClr>
          </a:solidFill>
          <a:ln w="4763">
            <a:solidFill>
              <a:srgbClr val="FFFFFF"/>
            </a:solidFill>
            <a:prstDash val="solid"/>
            <a:round/>
            <a:headEnd/>
            <a:tailEnd/>
          </a:ln>
        </p:spPr>
        <p:txBody>
          <a:bodyPr>
            <a:noAutofit/>
          </a:bodyPr>
          <a:lstStyle/>
          <a:p>
            <a:pPr>
              <a:defRPr/>
            </a:pPr>
            <a:endParaRPr lang="en-US">
              <a:latin typeface="Verdana" panose="020B0604030504040204" pitchFamily="34" charset="0"/>
              <a:ea typeface="Verdana" panose="020B0604030504040204" pitchFamily="34" charset="0"/>
            </a:endParaRPr>
          </a:p>
        </p:txBody>
      </p:sp>
      <p:sp>
        <p:nvSpPr>
          <p:cNvPr id="210" name="Freeform 8"/>
          <p:cNvSpPr>
            <a:spLocks/>
          </p:cNvSpPr>
          <p:nvPr/>
        </p:nvSpPr>
        <p:spPr bwMode="auto">
          <a:xfrm>
            <a:off x="4315944" y="5604499"/>
            <a:ext cx="47620" cy="68263"/>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chemeClr val="bg1">
              <a:lumMod val="85000"/>
            </a:schemeClr>
          </a:solidFill>
          <a:ln w="6350">
            <a:solidFill>
              <a:srgbClr val="FFFFFF"/>
            </a:solidFill>
            <a:round/>
            <a:headEnd/>
            <a:tailEnd/>
          </a:ln>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11" name="Freeform 9"/>
          <p:cNvSpPr>
            <a:spLocks/>
          </p:cNvSpPr>
          <p:nvPr/>
        </p:nvSpPr>
        <p:spPr bwMode="auto">
          <a:xfrm>
            <a:off x="4384201" y="5544174"/>
            <a:ext cx="88891" cy="87313"/>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chemeClr val="bg1">
              <a:lumMod val="85000"/>
            </a:schemeClr>
          </a:solidFill>
          <a:ln w="6350">
            <a:solidFill>
              <a:srgbClr val="FFFFFF"/>
            </a:solidFill>
            <a:round/>
            <a:headEnd/>
            <a:tailEnd/>
          </a:ln>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12" name="Freeform 10"/>
          <p:cNvSpPr>
            <a:spLocks/>
          </p:cNvSpPr>
          <p:nvPr/>
        </p:nvSpPr>
        <p:spPr bwMode="auto">
          <a:xfrm>
            <a:off x="4466741" y="5604499"/>
            <a:ext cx="131748" cy="98425"/>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chemeClr val="bg1">
              <a:lumMod val="85000"/>
            </a:schemeClr>
          </a:solidFill>
          <a:ln w="6350">
            <a:solidFill>
              <a:srgbClr val="FFFFFF"/>
            </a:solidFill>
            <a:round/>
            <a:headEnd/>
            <a:tailEnd/>
          </a:ln>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13" name="Freeform 11"/>
          <p:cNvSpPr>
            <a:spLocks/>
          </p:cNvSpPr>
          <p:nvPr/>
        </p:nvSpPr>
        <p:spPr bwMode="auto">
          <a:xfrm>
            <a:off x="4603252" y="5679112"/>
            <a:ext cx="104764" cy="52387"/>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chemeClr val="bg1">
              <a:lumMod val="85000"/>
            </a:schemeClr>
          </a:solidFill>
          <a:ln w="6350">
            <a:solidFill>
              <a:srgbClr val="FFFFFF"/>
            </a:solidFill>
            <a:round/>
            <a:headEnd/>
            <a:tailEnd/>
          </a:ln>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14" name="Freeform 12"/>
          <p:cNvSpPr>
            <a:spLocks/>
          </p:cNvSpPr>
          <p:nvPr/>
        </p:nvSpPr>
        <p:spPr bwMode="auto">
          <a:xfrm>
            <a:off x="4633412" y="5752136"/>
            <a:ext cx="42859" cy="38100"/>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chemeClr val="bg1">
              <a:lumMod val="85000"/>
            </a:schemeClr>
          </a:solidFill>
          <a:ln w="6350">
            <a:solidFill>
              <a:srgbClr val="FFFFFF"/>
            </a:solidFill>
            <a:round/>
            <a:headEnd/>
            <a:tailEnd/>
          </a:ln>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15" name="Freeform 13"/>
          <p:cNvSpPr>
            <a:spLocks/>
          </p:cNvSpPr>
          <p:nvPr/>
        </p:nvSpPr>
        <p:spPr bwMode="auto">
          <a:xfrm>
            <a:off x="4681031" y="5793411"/>
            <a:ext cx="28572" cy="36512"/>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chemeClr val="bg1">
              <a:lumMod val="85000"/>
            </a:schemeClr>
          </a:solidFill>
          <a:ln w="6350">
            <a:solidFill>
              <a:srgbClr val="FFFFFF"/>
            </a:solidFill>
            <a:round/>
            <a:headEnd/>
            <a:tailEnd/>
          </a:ln>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16" name="Freeform 14"/>
          <p:cNvSpPr>
            <a:spLocks/>
          </p:cNvSpPr>
          <p:nvPr/>
        </p:nvSpPr>
        <p:spPr bwMode="auto">
          <a:xfrm>
            <a:off x="4754049" y="5810874"/>
            <a:ext cx="177781" cy="212725"/>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chemeClr val="bg1">
              <a:lumMod val="85000"/>
            </a:schemeClr>
          </a:solidFill>
          <a:ln w="6350">
            <a:solidFill>
              <a:srgbClr val="FFFFFF"/>
            </a:solidFill>
            <a:round/>
            <a:headEnd/>
            <a:tailEnd/>
          </a:ln>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sp>
        <p:nvSpPr>
          <p:cNvPr id="217" name="Freeform 15"/>
          <p:cNvSpPr>
            <a:spLocks/>
          </p:cNvSpPr>
          <p:nvPr/>
        </p:nvSpPr>
        <p:spPr bwMode="auto">
          <a:xfrm>
            <a:off x="4690556" y="5710862"/>
            <a:ext cx="98415" cy="84137"/>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chemeClr val="bg1">
              <a:lumMod val="85000"/>
            </a:schemeClr>
          </a:solidFill>
          <a:ln w="6350">
            <a:solidFill>
              <a:srgbClr val="FFFFFF"/>
            </a:solidFill>
            <a:round/>
            <a:headEnd/>
            <a:tailEnd/>
          </a:ln>
        </p:spPr>
        <p:txBody>
          <a:bodyPr>
            <a:noAutofit/>
          </a:bodyPr>
          <a:lstStyle/>
          <a:p>
            <a:pPr eaLnBrk="1" hangingPunct="1">
              <a:defRPr/>
            </a:pPr>
            <a:endParaRPr lang="en-US">
              <a:latin typeface="Verdana" panose="020B0604030504040204" pitchFamily="34" charset="0"/>
              <a:ea typeface="Verdan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C806F799-E1C9-DF42-AE13-F386DF5F2E0C}"/>
              </a:ext>
            </a:extLst>
          </p:cNvPr>
          <p:cNvGrpSpPr/>
          <p:nvPr/>
        </p:nvGrpSpPr>
        <p:grpSpPr>
          <a:xfrm>
            <a:off x="3414507" y="2889873"/>
            <a:ext cx="5589443" cy="3181350"/>
            <a:chOff x="1881270" y="2615379"/>
            <a:chExt cx="5589443" cy="3181350"/>
          </a:xfrm>
        </p:grpSpPr>
        <p:sp>
          <p:nvSpPr>
            <p:cNvPr id="154" name="TextBox 143"/>
            <p:cNvSpPr txBox="1">
              <a:spLocks noChangeArrowheads="1"/>
            </p:cNvSpPr>
            <p:nvPr/>
          </p:nvSpPr>
          <p:spPr bwMode="auto">
            <a:xfrm>
              <a:off x="7123051" y="3129729"/>
              <a:ext cx="3476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800" dirty="0">
                  <a:latin typeface="Verdana" panose="020B0604030504040204" pitchFamily="34" charset="0"/>
                  <a:ea typeface="Verdana" panose="020B0604030504040204" pitchFamily="34" charset="0"/>
                  <a:cs typeface="Verdana"/>
                </a:rPr>
                <a:t>NH</a:t>
              </a:r>
            </a:p>
          </p:txBody>
        </p:sp>
        <p:sp>
          <p:nvSpPr>
            <p:cNvPr id="155" name="TextBox 142"/>
            <p:cNvSpPr txBox="1">
              <a:spLocks noChangeArrowheads="1"/>
            </p:cNvSpPr>
            <p:nvPr/>
          </p:nvSpPr>
          <p:spPr bwMode="auto">
            <a:xfrm>
              <a:off x="6711888" y="2883666"/>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800">
                  <a:latin typeface="Verdana" panose="020B0604030504040204" pitchFamily="34" charset="0"/>
                  <a:ea typeface="Verdana" panose="020B0604030504040204" pitchFamily="34" charset="0"/>
                  <a:cs typeface="Verdana"/>
                </a:rPr>
                <a:t>VT</a:t>
              </a:r>
            </a:p>
          </p:txBody>
        </p:sp>
        <p:sp>
          <p:nvSpPr>
            <p:cNvPr id="218" name="TextBox 102"/>
            <p:cNvSpPr txBox="1">
              <a:spLocks noChangeArrowheads="1"/>
            </p:cNvSpPr>
            <p:nvPr/>
          </p:nvSpPr>
          <p:spPr bwMode="auto">
            <a:xfrm>
              <a:off x="5854201" y="3842517"/>
              <a:ext cx="344451"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OH</a:t>
              </a:r>
            </a:p>
          </p:txBody>
        </p:sp>
        <p:sp>
          <p:nvSpPr>
            <p:cNvPr id="219" name="TextBox 103"/>
            <p:cNvSpPr txBox="1">
              <a:spLocks noChangeArrowheads="1"/>
            </p:cNvSpPr>
            <p:nvPr/>
          </p:nvSpPr>
          <p:spPr bwMode="auto">
            <a:xfrm>
              <a:off x="6074573" y="4033605"/>
              <a:ext cx="364202"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WV</a:t>
              </a:r>
            </a:p>
          </p:txBody>
        </p:sp>
        <p:sp>
          <p:nvSpPr>
            <p:cNvPr id="220" name="TextBox 104"/>
            <p:cNvSpPr txBox="1">
              <a:spLocks noChangeArrowheads="1"/>
            </p:cNvSpPr>
            <p:nvPr/>
          </p:nvSpPr>
          <p:spPr bwMode="auto">
            <a:xfrm>
              <a:off x="6361588" y="4112848"/>
              <a:ext cx="325730"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VA</a:t>
              </a:r>
            </a:p>
          </p:txBody>
        </p:sp>
        <p:sp>
          <p:nvSpPr>
            <p:cNvPr id="221" name="TextBox 105"/>
            <p:cNvSpPr txBox="1">
              <a:spLocks noChangeArrowheads="1"/>
            </p:cNvSpPr>
            <p:nvPr/>
          </p:nvSpPr>
          <p:spPr bwMode="auto">
            <a:xfrm>
              <a:off x="6362326" y="3621289"/>
              <a:ext cx="325730"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PA</a:t>
              </a:r>
            </a:p>
          </p:txBody>
        </p:sp>
        <p:sp>
          <p:nvSpPr>
            <p:cNvPr id="222" name="TextBox 106"/>
            <p:cNvSpPr txBox="1">
              <a:spLocks noChangeArrowheads="1"/>
            </p:cNvSpPr>
            <p:nvPr/>
          </p:nvSpPr>
          <p:spPr bwMode="auto">
            <a:xfrm>
              <a:off x="6580095" y="3322130"/>
              <a:ext cx="326991"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solidFill>
                    <a:schemeClr val="bg1"/>
                  </a:solidFill>
                  <a:latin typeface="Verdana" panose="020B0604030504040204" pitchFamily="34" charset="0"/>
                  <a:ea typeface="Verdana" panose="020B0604030504040204" pitchFamily="34" charset="0"/>
                  <a:cs typeface="Verdana"/>
                </a:rPr>
                <a:t>NY</a:t>
              </a:r>
            </a:p>
          </p:txBody>
        </p:sp>
        <p:sp>
          <p:nvSpPr>
            <p:cNvPr id="223" name="TextBox 107"/>
            <p:cNvSpPr txBox="1">
              <a:spLocks noChangeArrowheads="1"/>
            </p:cNvSpPr>
            <p:nvPr/>
          </p:nvSpPr>
          <p:spPr bwMode="auto">
            <a:xfrm>
              <a:off x="7055812" y="2807467"/>
              <a:ext cx="346039"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ME</a:t>
              </a:r>
            </a:p>
          </p:txBody>
        </p:sp>
        <p:sp>
          <p:nvSpPr>
            <p:cNvPr id="224" name="TextBox 108"/>
            <p:cNvSpPr txBox="1">
              <a:spLocks noChangeArrowheads="1"/>
            </p:cNvSpPr>
            <p:nvPr/>
          </p:nvSpPr>
          <p:spPr bwMode="auto">
            <a:xfrm>
              <a:off x="6371672" y="4412720"/>
              <a:ext cx="336515"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NC</a:t>
              </a:r>
            </a:p>
          </p:txBody>
        </p:sp>
        <p:sp>
          <p:nvSpPr>
            <p:cNvPr id="225" name="TextBox 109"/>
            <p:cNvSpPr txBox="1">
              <a:spLocks noChangeArrowheads="1"/>
            </p:cNvSpPr>
            <p:nvPr/>
          </p:nvSpPr>
          <p:spPr bwMode="auto">
            <a:xfrm>
              <a:off x="6208456" y="4668473"/>
              <a:ext cx="326432"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SC</a:t>
              </a:r>
            </a:p>
          </p:txBody>
        </p:sp>
        <p:sp>
          <p:nvSpPr>
            <p:cNvPr id="226" name="TextBox 110"/>
            <p:cNvSpPr txBox="1">
              <a:spLocks noChangeArrowheads="1"/>
            </p:cNvSpPr>
            <p:nvPr/>
          </p:nvSpPr>
          <p:spPr bwMode="auto">
            <a:xfrm>
              <a:off x="5916106" y="4883917"/>
              <a:ext cx="338554"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GA</a:t>
              </a:r>
            </a:p>
          </p:txBody>
        </p:sp>
        <p:sp>
          <p:nvSpPr>
            <p:cNvPr id="227" name="TextBox 111"/>
            <p:cNvSpPr txBox="1">
              <a:spLocks noChangeArrowheads="1"/>
            </p:cNvSpPr>
            <p:nvPr/>
          </p:nvSpPr>
          <p:spPr bwMode="auto">
            <a:xfrm>
              <a:off x="5552607" y="4471167"/>
              <a:ext cx="326991" cy="214312"/>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TN</a:t>
              </a:r>
            </a:p>
          </p:txBody>
        </p:sp>
        <p:sp>
          <p:nvSpPr>
            <p:cNvPr id="228" name="TextBox 112"/>
            <p:cNvSpPr txBox="1">
              <a:spLocks noChangeArrowheads="1"/>
            </p:cNvSpPr>
            <p:nvPr/>
          </p:nvSpPr>
          <p:spPr bwMode="auto">
            <a:xfrm>
              <a:off x="5687329" y="4207304"/>
              <a:ext cx="325730"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KY</a:t>
              </a:r>
            </a:p>
          </p:txBody>
        </p:sp>
        <p:sp>
          <p:nvSpPr>
            <p:cNvPr id="229" name="TextBox 113"/>
            <p:cNvSpPr txBox="1">
              <a:spLocks noChangeArrowheads="1"/>
            </p:cNvSpPr>
            <p:nvPr/>
          </p:nvSpPr>
          <p:spPr bwMode="auto">
            <a:xfrm>
              <a:off x="5514703" y="3904429"/>
              <a:ext cx="303180"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IN</a:t>
              </a:r>
            </a:p>
          </p:txBody>
        </p:sp>
        <p:sp>
          <p:nvSpPr>
            <p:cNvPr id="230" name="TextBox 114"/>
            <p:cNvSpPr txBox="1">
              <a:spLocks noChangeArrowheads="1"/>
            </p:cNvSpPr>
            <p:nvPr/>
          </p:nvSpPr>
          <p:spPr bwMode="auto">
            <a:xfrm>
              <a:off x="5608163" y="3467867"/>
              <a:ext cx="319055"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MI</a:t>
              </a:r>
            </a:p>
          </p:txBody>
        </p:sp>
        <p:sp>
          <p:nvSpPr>
            <p:cNvPr id="231" name="TextBox 115"/>
            <p:cNvSpPr txBox="1">
              <a:spLocks noChangeArrowheads="1"/>
            </p:cNvSpPr>
            <p:nvPr/>
          </p:nvSpPr>
          <p:spPr bwMode="auto">
            <a:xfrm>
              <a:off x="5065295" y="3302767"/>
              <a:ext cx="329287"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WI</a:t>
              </a:r>
            </a:p>
          </p:txBody>
        </p:sp>
        <p:sp>
          <p:nvSpPr>
            <p:cNvPr id="232" name="TextBox 116"/>
            <p:cNvSpPr txBox="1">
              <a:spLocks noChangeArrowheads="1"/>
            </p:cNvSpPr>
            <p:nvPr/>
          </p:nvSpPr>
          <p:spPr bwMode="auto">
            <a:xfrm>
              <a:off x="4590683" y="3093217"/>
              <a:ext cx="357150"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MN</a:t>
              </a:r>
            </a:p>
          </p:txBody>
        </p:sp>
        <p:sp>
          <p:nvSpPr>
            <p:cNvPr id="233" name="TextBox 117"/>
            <p:cNvSpPr txBox="1">
              <a:spLocks noChangeArrowheads="1"/>
            </p:cNvSpPr>
            <p:nvPr/>
          </p:nvSpPr>
          <p:spPr bwMode="auto">
            <a:xfrm>
              <a:off x="5199274" y="3904429"/>
              <a:ext cx="287307"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IL</a:t>
              </a:r>
            </a:p>
          </p:txBody>
        </p:sp>
        <p:sp>
          <p:nvSpPr>
            <p:cNvPr id="234" name="TextBox 118"/>
            <p:cNvSpPr txBox="1">
              <a:spLocks noChangeArrowheads="1"/>
            </p:cNvSpPr>
            <p:nvPr/>
          </p:nvSpPr>
          <p:spPr bwMode="auto">
            <a:xfrm>
              <a:off x="4841495" y="5127540"/>
              <a:ext cx="312906"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LA</a:t>
              </a:r>
            </a:p>
          </p:txBody>
        </p:sp>
        <p:sp>
          <p:nvSpPr>
            <p:cNvPr id="235" name="TextBox 119"/>
            <p:cNvSpPr txBox="1">
              <a:spLocks noChangeArrowheads="1"/>
            </p:cNvSpPr>
            <p:nvPr/>
          </p:nvSpPr>
          <p:spPr bwMode="auto">
            <a:xfrm>
              <a:off x="4100195" y="5087117"/>
              <a:ext cx="325730"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TX</a:t>
              </a:r>
            </a:p>
          </p:txBody>
        </p:sp>
        <p:sp>
          <p:nvSpPr>
            <p:cNvPr id="236" name="TextBox 120"/>
            <p:cNvSpPr txBox="1">
              <a:spLocks noChangeArrowheads="1"/>
            </p:cNvSpPr>
            <p:nvPr/>
          </p:nvSpPr>
          <p:spPr bwMode="auto">
            <a:xfrm>
              <a:off x="4301787" y="4556892"/>
              <a:ext cx="336515"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OK</a:t>
              </a:r>
            </a:p>
          </p:txBody>
        </p:sp>
        <p:sp>
          <p:nvSpPr>
            <p:cNvPr id="237" name="TextBox 121"/>
            <p:cNvSpPr txBox="1">
              <a:spLocks noChangeArrowheads="1"/>
            </p:cNvSpPr>
            <p:nvPr/>
          </p:nvSpPr>
          <p:spPr bwMode="auto">
            <a:xfrm>
              <a:off x="2650959" y="3280542"/>
              <a:ext cx="306895"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ID</a:t>
              </a:r>
            </a:p>
          </p:txBody>
        </p:sp>
        <p:sp>
          <p:nvSpPr>
            <p:cNvPr id="238" name="TextBox 122"/>
            <p:cNvSpPr txBox="1">
              <a:spLocks noChangeArrowheads="1"/>
            </p:cNvSpPr>
            <p:nvPr/>
          </p:nvSpPr>
          <p:spPr bwMode="auto">
            <a:xfrm>
              <a:off x="2213423" y="3780604"/>
              <a:ext cx="338554"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a:solidFill>
                    <a:schemeClr val="bg1"/>
                  </a:solidFill>
                  <a:latin typeface="Verdana" panose="020B0604030504040204" pitchFamily="34" charset="0"/>
                  <a:ea typeface="Verdana" panose="020B0604030504040204" pitchFamily="34" charset="0"/>
                  <a:cs typeface="Verdana"/>
                </a:rPr>
                <a:t>NV</a:t>
              </a:r>
            </a:p>
          </p:txBody>
        </p:sp>
        <p:sp>
          <p:nvSpPr>
            <p:cNvPr id="239" name="TextBox 123"/>
            <p:cNvSpPr txBox="1">
              <a:spLocks noChangeArrowheads="1"/>
            </p:cNvSpPr>
            <p:nvPr/>
          </p:nvSpPr>
          <p:spPr bwMode="auto">
            <a:xfrm>
              <a:off x="2006502" y="3096840"/>
              <a:ext cx="338554"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OR</a:t>
              </a:r>
            </a:p>
          </p:txBody>
        </p:sp>
        <p:sp>
          <p:nvSpPr>
            <p:cNvPr id="240" name="TextBox 124"/>
            <p:cNvSpPr txBox="1">
              <a:spLocks noChangeArrowheads="1"/>
            </p:cNvSpPr>
            <p:nvPr/>
          </p:nvSpPr>
          <p:spPr bwMode="auto">
            <a:xfrm>
              <a:off x="2169997" y="2615379"/>
              <a:ext cx="364202"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WA</a:t>
              </a:r>
            </a:p>
          </p:txBody>
        </p:sp>
        <p:sp>
          <p:nvSpPr>
            <p:cNvPr id="241" name="TextBox 125"/>
            <p:cNvSpPr txBox="1">
              <a:spLocks noChangeArrowheads="1"/>
            </p:cNvSpPr>
            <p:nvPr/>
          </p:nvSpPr>
          <p:spPr bwMode="auto">
            <a:xfrm>
              <a:off x="1881270" y="4074288"/>
              <a:ext cx="338554"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CA</a:t>
              </a:r>
            </a:p>
          </p:txBody>
        </p:sp>
        <p:sp>
          <p:nvSpPr>
            <p:cNvPr id="242" name="TextBox 126"/>
            <p:cNvSpPr txBox="1">
              <a:spLocks noChangeArrowheads="1"/>
            </p:cNvSpPr>
            <p:nvPr/>
          </p:nvSpPr>
          <p:spPr bwMode="auto">
            <a:xfrm>
              <a:off x="2659935" y="4548946"/>
              <a:ext cx="325079"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AZ</a:t>
              </a:r>
            </a:p>
          </p:txBody>
        </p:sp>
        <p:sp>
          <p:nvSpPr>
            <p:cNvPr id="243" name="TextBox 127"/>
            <p:cNvSpPr txBox="1">
              <a:spLocks noChangeArrowheads="1"/>
            </p:cNvSpPr>
            <p:nvPr/>
          </p:nvSpPr>
          <p:spPr bwMode="auto">
            <a:xfrm>
              <a:off x="3338275" y="4647379"/>
              <a:ext cx="357151"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NM</a:t>
              </a:r>
            </a:p>
          </p:txBody>
        </p:sp>
        <p:sp>
          <p:nvSpPr>
            <p:cNvPr id="244" name="TextBox 128"/>
            <p:cNvSpPr txBox="1">
              <a:spLocks noChangeArrowheads="1"/>
            </p:cNvSpPr>
            <p:nvPr/>
          </p:nvSpPr>
          <p:spPr bwMode="auto">
            <a:xfrm>
              <a:off x="3417416" y="4034604"/>
              <a:ext cx="338554"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CO</a:t>
              </a:r>
            </a:p>
          </p:txBody>
        </p:sp>
        <p:sp>
          <p:nvSpPr>
            <p:cNvPr id="245" name="TextBox 129"/>
            <p:cNvSpPr txBox="1">
              <a:spLocks noChangeArrowheads="1"/>
            </p:cNvSpPr>
            <p:nvPr/>
          </p:nvSpPr>
          <p:spPr bwMode="auto">
            <a:xfrm>
              <a:off x="3266845" y="3467867"/>
              <a:ext cx="353975"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WY</a:t>
              </a:r>
            </a:p>
          </p:txBody>
        </p:sp>
        <p:sp>
          <p:nvSpPr>
            <p:cNvPr id="246" name="TextBox 130"/>
            <p:cNvSpPr txBox="1">
              <a:spLocks noChangeArrowheads="1"/>
            </p:cNvSpPr>
            <p:nvPr/>
          </p:nvSpPr>
          <p:spPr bwMode="auto">
            <a:xfrm>
              <a:off x="3187478" y="2875729"/>
              <a:ext cx="342864"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MT</a:t>
              </a:r>
            </a:p>
          </p:txBody>
        </p:sp>
        <p:sp>
          <p:nvSpPr>
            <p:cNvPr id="247" name="TextBox 131"/>
            <p:cNvSpPr txBox="1">
              <a:spLocks noChangeArrowheads="1"/>
            </p:cNvSpPr>
            <p:nvPr/>
          </p:nvSpPr>
          <p:spPr bwMode="auto">
            <a:xfrm>
              <a:off x="4027178" y="2894779"/>
              <a:ext cx="341277"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ND</a:t>
              </a:r>
            </a:p>
          </p:txBody>
        </p:sp>
        <p:sp>
          <p:nvSpPr>
            <p:cNvPr id="248" name="TextBox 132"/>
            <p:cNvSpPr txBox="1">
              <a:spLocks noChangeArrowheads="1"/>
            </p:cNvSpPr>
            <p:nvPr/>
          </p:nvSpPr>
          <p:spPr bwMode="auto">
            <a:xfrm>
              <a:off x="4027178" y="3290067"/>
              <a:ext cx="333845"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SD</a:t>
              </a:r>
            </a:p>
          </p:txBody>
        </p:sp>
        <p:sp>
          <p:nvSpPr>
            <p:cNvPr id="249" name="TextBox 133"/>
            <p:cNvSpPr txBox="1">
              <a:spLocks noChangeArrowheads="1"/>
            </p:cNvSpPr>
            <p:nvPr/>
          </p:nvSpPr>
          <p:spPr bwMode="auto">
            <a:xfrm>
              <a:off x="4744654" y="3655192"/>
              <a:ext cx="300082"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IA</a:t>
              </a:r>
            </a:p>
          </p:txBody>
        </p:sp>
        <p:sp>
          <p:nvSpPr>
            <p:cNvPr id="250" name="TextBox 134"/>
            <p:cNvSpPr txBox="1">
              <a:spLocks noChangeArrowheads="1"/>
            </p:cNvSpPr>
            <p:nvPr/>
          </p:nvSpPr>
          <p:spPr bwMode="auto">
            <a:xfrm>
              <a:off x="2773184" y="3885379"/>
              <a:ext cx="325404"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UT</a:t>
              </a:r>
            </a:p>
          </p:txBody>
        </p:sp>
        <p:sp>
          <p:nvSpPr>
            <p:cNvPr id="251" name="TextBox 135"/>
            <p:cNvSpPr txBox="1">
              <a:spLocks noChangeArrowheads="1"/>
            </p:cNvSpPr>
            <p:nvPr/>
          </p:nvSpPr>
          <p:spPr bwMode="auto">
            <a:xfrm>
              <a:off x="6236748" y="5466529"/>
              <a:ext cx="312906"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FL</a:t>
              </a:r>
            </a:p>
          </p:txBody>
        </p:sp>
        <p:sp>
          <p:nvSpPr>
            <p:cNvPr id="252" name="TextBox 136"/>
            <p:cNvSpPr txBox="1">
              <a:spLocks noChangeArrowheads="1"/>
            </p:cNvSpPr>
            <p:nvPr/>
          </p:nvSpPr>
          <p:spPr bwMode="auto">
            <a:xfrm>
              <a:off x="4836719" y="4639442"/>
              <a:ext cx="325404"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AR</a:t>
              </a:r>
            </a:p>
          </p:txBody>
        </p:sp>
        <p:sp>
          <p:nvSpPr>
            <p:cNvPr id="253" name="TextBox 137"/>
            <p:cNvSpPr txBox="1">
              <a:spLocks noChangeArrowheads="1"/>
            </p:cNvSpPr>
            <p:nvPr/>
          </p:nvSpPr>
          <p:spPr bwMode="auto">
            <a:xfrm>
              <a:off x="4798623" y="4155254"/>
              <a:ext cx="355563" cy="215900"/>
            </a:xfrm>
            <a:prstGeom prst="rect">
              <a:avLst/>
            </a:prstGeom>
            <a:solidFill>
              <a:srgbClr val="D9D9D9"/>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MO</a:t>
              </a:r>
            </a:p>
          </p:txBody>
        </p:sp>
        <p:sp>
          <p:nvSpPr>
            <p:cNvPr id="254" name="TextBox 138"/>
            <p:cNvSpPr txBox="1">
              <a:spLocks noChangeArrowheads="1"/>
            </p:cNvSpPr>
            <p:nvPr/>
          </p:nvSpPr>
          <p:spPr bwMode="auto">
            <a:xfrm>
              <a:off x="5178799" y="4874392"/>
              <a:ext cx="341259" cy="33855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MS</a:t>
              </a:r>
            </a:p>
            <a:p>
              <a:pPr algn="ctr" eaLnBrk="1" hangingPunct="1">
                <a:spcBef>
                  <a:spcPct val="0"/>
                </a:spcBef>
                <a:buClrTx/>
                <a:buFontTx/>
                <a:buNone/>
                <a:defRPr/>
              </a:pPr>
              <a:endParaRPr lang="en-US" altLang="en-US" sz="800" dirty="0">
                <a:latin typeface="Verdana" panose="020B0604030504040204" pitchFamily="34" charset="0"/>
                <a:ea typeface="Verdana" panose="020B0604030504040204" pitchFamily="34" charset="0"/>
                <a:cs typeface="Verdana"/>
              </a:endParaRPr>
            </a:p>
          </p:txBody>
        </p:sp>
        <p:sp>
          <p:nvSpPr>
            <p:cNvPr id="255" name="TextBox 139"/>
            <p:cNvSpPr txBox="1">
              <a:spLocks noChangeArrowheads="1"/>
            </p:cNvSpPr>
            <p:nvPr/>
          </p:nvSpPr>
          <p:spPr bwMode="auto">
            <a:xfrm>
              <a:off x="5525623" y="4887092"/>
              <a:ext cx="315879"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AL</a:t>
              </a:r>
            </a:p>
          </p:txBody>
        </p:sp>
        <p:sp>
          <p:nvSpPr>
            <p:cNvPr id="256" name="TextBox 140"/>
            <p:cNvSpPr txBox="1">
              <a:spLocks noChangeArrowheads="1"/>
            </p:cNvSpPr>
            <p:nvPr/>
          </p:nvSpPr>
          <p:spPr bwMode="auto">
            <a:xfrm>
              <a:off x="4128767" y="3717104"/>
              <a:ext cx="330165"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a:latin typeface="Verdana" panose="020B0604030504040204" pitchFamily="34" charset="0"/>
                  <a:ea typeface="Verdana" panose="020B0604030504040204" pitchFamily="34" charset="0"/>
                  <a:cs typeface="Verdana"/>
                </a:rPr>
                <a:t>NE</a:t>
              </a:r>
            </a:p>
          </p:txBody>
        </p:sp>
        <p:sp>
          <p:nvSpPr>
            <p:cNvPr id="257" name="TextBox 141"/>
            <p:cNvSpPr txBox="1">
              <a:spLocks noChangeArrowheads="1"/>
            </p:cNvSpPr>
            <p:nvPr/>
          </p:nvSpPr>
          <p:spPr bwMode="auto">
            <a:xfrm>
              <a:off x="4185911" y="4155254"/>
              <a:ext cx="325880" cy="215444"/>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KS</a:t>
              </a:r>
            </a:p>
          </p:txBody>
        </p:sp>
        <p:sp>
          <p:nvSpPr>
            <p:cNvPr id="258" name="TextBox 153"/>
            <p:cNvSpPr txBox="1">
              <a:spLocks noChangeArrowheads="1"/>
            </p:cNvSpPr>
            <p:nvPr/>
          </p:nvSpPr>
          <p:spPr bwMode="auto">
            <a:xfrm>
              <a:off x="1945389" y="5141092"/>
              <a:ext cx="323816"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AK</a:t>
              </a:r>
            </a:p>
          </p:txBody>
        </p:sp>
        <p:sp>
          <p:nvSpPr>
            <p:cNvPr id="158" name="TextBox 107"/>
            <p:cNvSpPr txBox="1">
              <a:spLocks noChangeArrowheads="1"/>
            </p:cNvSpPr>
            <p:nvPr/>
          </p:nvSpPr>
          <p:spPr bwMode="auto">
            <a:xfrm>
              <a:off x="2920937" y="5580829"/>
              <a:ext cx="307975" cy="215900"/>
            </a:xfrm>
            <a:prstGeom prst="rect">
              <a:avLst/>
            </a:prstGeom>
            <a:no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HI</a:t>
              </a:r>
            </a:p>
          </p:txBody>
        </p:sp>
      </p:grpSp>
      <p:sp>
        <p:nvSpPr>
          <p:cNvPr id="266" name="TextBox 138"/>
          <p:cNvSpPr txBox="1">
            <a:spLocks noChangeArrowheads="1"/>
          </p:cNvSpPr>
          <p:nvPr/>
        </p:nvSpPr>
        <p:spPr bwMode="auto">
          <a:xfrm>
            <a:off x="8855118" y="5258250"/>
            <a:ext cx="457200" cy="214312"/>
          </a:xfrm>
          <a:prstGeom prst="rect">
            <a:avLst/>
          </a:prstGeom>
          <a:solidFill>
            <a:srgbClr val="016E99"/>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solidFill>
                  <a:schemeClr val="bg1"/>
                </a:solidFill>
                <a:latin typeface="Verdana" panose="020B0604030504040204" pitchFamily="34" charset="0"/>
                <a:ea typeface="Verdana" panose="020B0604030504040204" pitchFamily="34" charset="0"/>
                <a:cs typeface="Verdana"/>
              </a:rPr>
              <a:t>MD</a:t>
            </a:r>
          </a:p>
        </p:txBody>
      </p:sp>
      <p:sp>
        <p:nvSpPr>
          <p:cNvPr id="267" name="TextBox 138"/>
          <p:cNvSpPr txBox="1">
            <a:spLocks noChangeArrowheads="1"/>
          </p:cNvSpPr>
          <p:nvPr/>
        </p:nvSpPr>
        <p:spPr bwMode="auto">
          <a:xfrm>
            <a:off x="8855118" y="4016826"/>
            <a:ext cx="457200" cy="223837"/>
          </a:xfrm>
          <a:prstGeom prst="rect">
            <a:avLst/>
          </a:prstGeom>
          <a:solidFill>
            <a:srgbClr val="016E99"/>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solidFill>
                  <a:schemeClr val="bg1"/>
                </a:solidFill>
                <a:latin typeface="Verdana" panose="020B0604030504040204" pitchFamily="34" charset="0"/>
                <a:ea typeface="Verdana" panose="020B0604030504040204" pitchFamily="34" charset="0"/>
                <a:cs typeface="Verdana"/>
              </a:rPr>
              <a:t>MA</a:t>
            </a:r>
          </a:p>
        </p:txBody>
      </p:sp>
      <p:sp>
        <p:nvSpPr>
          <p:cNvPr id="268" name="TextBox 138"/>
          <p:cNvSpPr txBox="1">
            <a:spLocks noChangeArrowheads="1"/>
          </p:cNvSpPr>
          <p:nvPr/>
        </p:nvSpPr>
        <p:spPr bwMode="auto">
          <a:xfrm>
            <a:off x="8855118" y="4266062"/>
            <a:ext cx="457200" cy="222250"/>
          </a:xfrm>
          <a:prstGeom prst="rect">
            <a:avLst/>
          </a:prstGeom>
          <a:solidFill>
            <a:schemeClr val="bg1">
              <a:lumMod val="85000"/>
            </a:schemeClr>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RI</a:t>
            </a:r>
          </a:p>
        </p:txBody>
      </p:sp>
      <p:sp>
        <p:nvSpPr>
          <p:cNvPr id="269" name="TextBox 138"/>
          <p:cNvSpPr txBox="1">
            <a:spLocks noChangeArrowheads="1"/>
          </p:cNvSpPr>
          <p:nvPr/>
        </p:nvSpPr>
        <p:spPr bwMode="auto">
          <a:xfrm>
            <a:off x="8855118" y="4513712"/>
            <a:ext cx="457200" cy="222250"/>
          </a:xfrm>
          <a:prstGeom prst="rect">
            <a:avLst/>
          </a:prstGeom>
          <a:solidFill>
            <a:schemeClr val="bg1">
              <a:lumMod val="85000"/>
            </a:schemeClr>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CT</a:t>
            </a:r>
          </a:p>
        </p:txBody>
      </p:sp>
      <p:sp>
        <p:nvSpPr>
          <p:cNvPr id="270" name="TextBox 138"/>
          <p:cNvSpPr txBox="1">
            <a:spLocks noChangeArrowheads="1"/>
          </p:cNvSpPr>
          <p:nvPr/>
        </p:nvSpPr>
        <p:spPr bwMode="auto">
          <a:xfrm>
            <a:off x="8855118" y="5497962"/>
            <a:ext cx="457200" cy="223838"/>
          </a:xfrm>
          <a:prstGeom prst="rect">
            <a:avLst/>
          </a:prstGeom>
          <a:solidFill>
            <a:schemeClr val="bg1">
              <a:lumMod val="85000"/>
            </a:schemeClr>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DC</a:t>
            </a:r>
          </a:p>
        </p:txBody>
      </p:sp>
      <p:sp>
        <p:nvSpPr>
          <p:cNvPr id="271" name="TextBox 138"/>
          <p:cNvSpPr txBox="1">
            <a:spLocks noChangeArrowheads="1"/>
          </p:cNvSpPr>
          <p:nvPr/>
        </p:nvSpPr>
        <p:spPr bwMode="auto">
          <a:xfrm>
            <a:off x="8855118" y="5009012"/>
            <a:ext cx="457200" cy="223838"/>
          </a:xfrm>
          <a:prstGeom prst="rect">
            <a:avLst/>
          </a:prstGeom>
          <a:solidFill>
            <a:schemeClr val="bg1">
              <a:lumMod val="85000"/>
            </a:schemeClr>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Verdana" panose="020B0604030504040204" pitchFamily="34" charset="0"/>
                <a:ea typeface="Verdana" panose="020B0604030504040204" pitchFamily="34" charset="0"/>
                <a:cs typeface="Verdana"/>
              </a:rPr>
              <a:t>DE</a:t>
            </a:r>
          </a:p>
        </p:txBody>
      </p:sp>
      <p:sp>
        <p:nvSpPr>
          <p:cNvPr id="272" name="TextBox 271"/>
          <p:cNvSpPr txBox="1">
            <a:spLocks noChangeArrowheads="1"/>
          </p:cNvSpPr>
          <p:nvPr/>
        </p:nvSpPr>
        <p:spPr bwMode="auto">
          <a:xfrm>
            <a:off x="8855118" y="4761362"/>
            <a:ext cx="457200" cy="223838"/>
          </a:xfrm>
          <a:prstGeom prst="rect">
            <a:avLst/>
          </a:prstGeom>
          <a:solidFill>
            <a:srgbClr val="016E99"/>
          </a:solidFill>
          <a:ln>
            <a:noFill/>
          </a:ln>
          <a:extLst/>
        </p:spPr>
        <p:txBody>
          <a:bodyPr wrap="none">
            <a:no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solidFill>
                  <a:schemeClr val="bg1"/>
                </a:solidFill>
                <a:latin typeface="Verdana" panose="020B0604030504040204" pitchFamily="34" charset="0"/>
                <a:ea typeface="Verdana" panose="020B0604030504040204" pitchFamily="34" charset="0"/>
                <a:cs typeface="Verdana"/>
              </a:rPr>
              <a:t>NJ </a:t>
            </a:r>
          </a:p>
        </p:txBody>
      </p:sp>
      <p:sp>
        <p:nvSpPr>
          <p:cNvPr id="274" name="Rectangle 273"/>
          <p:cNvSpPr/>
          <p:nvPr/>
        </p:nvSpPr>
        <p:spPr>
          <a:xfrm>
            <a:off x="8613652" y="1926950"/>
            <a:ext cx="1864923" cy="800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anchor="ctr" anchorCtr="0">
            <a:spAutoFit/>
          </a:bodyPr>
          <a:lstStyle/>
          <a:p>
            <a:pPr>
              <a:defRPr/>
            </a:pPr>
            <a:r>
              <a:rPr lang="en-US" sz="1000" dirty="0">
                <a:solidFill>
                  <a:schemeClr val="tx1"/>
                </a:solidFill>
                <a:cs typeface="Georgia"/>
              </a:rPr>
              <a:t>New York revised Reg 187 to impose a strict best interest standard for annuities AND life insurance</a:t>
            </a:r>
          </a:p>
        </p:txBody>
      </p:sp>
      <p:sp>
        <p:nvSpPr>
          <p:cNvPr id="153" name="Rectangle 152"/>
          <p:cNvSpPr/>
          <p:nvPr/>
        </p:nvSpPr>
        <p:spPr>
          <a:xfrm>
            <a:off x="1748177" y="2737653"/>
            <a:ext cx="1309679" cy="126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anchor="ctr" anchorCtr="0">
            <a:spAutoFit/>
          </a:bodyPr>
          <a:lstStyle/>
          <a:p>
            <a:pPr>
              <a:defRPr/>
            </a:pPr>
            <a:r>
              <a:rPr lang="en-US" sz="1000" dirty="0">
                <a:solidFill>
                  <a:schemeClr val="tx1"/>
                </a:solidFill>
                <a:cs typeface="Georgia"/>
              </a:rPr>
              <a:t>Nevada passed fiduciary duty legislation in 2017, and is currently implementing the law through rulemaking</a:t>
            </a:r>
          </a:p>
        </p:txBody>
      </p:sp>
      <p:cxnSp>
        <p:nvCxnSpPr>
          <p:cNvPr id="6" name="Elbow Connector 5">
            <a:extLst>
              <a:ext uri="{FF2B5EF4-FFF2-40B4-BE49-F238E27FC236}">
                <a16:creationId xmlns:a16="http://schemas.microsoft.com/office/drawing/2014/main" id="{0F0B7C97-5E50-E043-9258-AFF34DC67F6D}"/>
              </a:ext>
            </a:extLst>
          </p:cNvPr>
          <p:cNvCxnSpPr>
            <a:cxnSpLocks/>
          </p:cNvCxnSpPr>
          <p:nvPr/>
        </p:nvCxnSpPr>
        <p:spPr>
          <a:xfrm rot="16200000" flipH="1">
            <a:off x="3097559" y="3563445"/>
            <a:ext cx="450371" cy="1063004"/>
          </a:xfrm>
          <a:prstGeom prst="bentConnector2">
            <a:avLst/>
          </a:prstGeom>
          <a:ln w="19050">
            <a:solidFill>
              <a:schemeClr val="tx1"/>
            </a:solidFill>
            <a:prstDash val="solid"/>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Elbow Connector 128">
            <a:extLst>
              <a:ext uri="{FF2B5EF4-FFF2-40B4-BE49-F238E27FC236}">
                <a16:creationId xmlns:a16="http://schemas.microsoft.com/office/drawing/2014/main" id="{110FC09E-BE7C-4340-B8F8-800E54885084}"/>
              </a:ext>
            </a:extLst>
          </p:cNvPr>
          <p:cNvCxnSpPr>
            <a:cxnSpLocks/>
          </p:cNvCxnSpPr>
          <p:nvPr/>
        </p:nvCxnSpPr>
        <p:spPr>
          <a:xfrm rot="5400000">
            <a:off x="8303903" y="2806622"/>
            <a:ext cx="936344" cy="841749"/>
          </a:xfrm>
          <a:prstGeom prst="bentConnector2">
            <a:avLst/>
          </a:prstGeom>
          <a:ln w="19050">
            <a:solidFill>
              <a:schemeClr val="tx1"/>
            </a:solidFill>
            <a:prstDash val="solid"/>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7CBA556D-5146-3242-94D4-057C01555EA9}"/>
              </a:ext>
            </a:extLst>
          </p:cNvPr>
          <p:cNvSpPr>
            <a:spLocks noGrp="1"/>
          </p:cNvSpPr>
          <p:nvPr>
            <p:ph type="title"/>
          </p:nvPr>
        </p:nvSpPr>
        <p:spPr>
          <a:xfrm>
            <a:off x="734369" y="1107180"/>
            <a:ext cx="10515600" cy="1325563"/>
          </a:xfrm>
        </p:spPr>
        <p:txBody>
          <a:bodyPr>
            <a:normAutofit/>
          </a:bodyPr>
          <a:lstStyle/>
          <a:p>
            <a:r>
              <a:rPr lang="en-US" sz="2800" dirty="0">
                <a:latin typeface="+mj-lt"/>
              </a:rPr>
              <a:t>Some states proposing rules which are stricter than the Best Interest Rule</a:t>
            </a:r>
          </a:p>
        </p:txBody>
      </p:sp>
    </p:spTree>
    <p:extLst>
      <p:ext uri="{BB962C8B-B14F-4D97-AF65-F5344CB8AC3E}">
        <p14:creationId xmlns:p14="http://schemas.microsoft.com/office/powerpoint/2010/main" val="352177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925237-6C7A-4535-9F2C-C842EB8DB145}"/>
              </a:ext>
            </a:extLst>
          </p:cNvPr>
          <p:cNvSpPr/>
          <p:nvPr/>
        </p:nvSpPr>
        <p:spPr>
          <a:xfrm>
            <a:off x="0" y="1109709"/>
            <a:ext cx="12192000" cy="544893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020707-E2BD-4AA8-AFD3-4C81C4397958}"/>
              </a:ext>
            </a:extLst>
          </p:cNvPr>
          <p:cNvSpPr>
            <a:spLocks noGrp="1"/>
          </p:cNvSpPr>
          <p:nvPr>
            <p:ph type="title"/>
          </p:nvPr>
        </p:nvSpPr>
        <p:spPr>
          <a:xfrm>
            <a:off x="838200" y="1616365"/>
            <a:ext cx="10515600" cy="2013526"/>
          </a:xfrm>
          <a:solidFill>
            <a:srgbClr val="9DCEE7"/>
          </a:solidFill>
          <a:ln w="22225">
            <a:solidFill>
              <a:schemeClr val="tx1"/>
            </a:solidFill>
          </a:ln>
          <a:effectLst>
            <a:outerShdw blurRad="50800" dist="38100" dir="2700000" algn="tl" rotWithShape="0">
              <a:prstClr val="black">
                <a:alpha val="40000"/>
              </a:prstClr>
            </a:outerShdw>
          </a:effectLst>
        </p:spPr>
        <p:txBody>
          <a:bodyPr>
            <a:normAutofit/>
          </a:bodyPr>
          <a:lstStyle/>
          <a:p>
            <a:pPr algn="ctr"/>
            <a:r>
              <a:rPr lang="en-US" dirty="0">
                <a:solidFill>
                  <a:schemeClr val="bg1"/>
                </a:solidFill>
              </a:rPr>
              <a:t>What Does All of This Mean in the Real World?</a:t>
            </a:r>
          </a:p>
        </p:txBody>
      </p:sp>
      <p:sp>
        <p:nvSpPr>
          <p:cNvPr id="5" name="TextBox 4">
            <a:extLst>
              <a:ext uri="{FF2B5EF4-FFF2-40B4-BE49-F238E27FC236}">
                <a16:creationId xmlns:a16="http://schemas.microsoft.com/office/drawing/2014/main" id="{3FF77729-B81C-4585-A1F4-3D8501A9E3D6}"/>
              </a:ext>
            </a:extLst>
          </p:cNvPr>
          <p:cNvSpPr txBox="1"/>
          <p:nvPr/>
        </p:nvSpPr>
        <p:spPr>
          <a:xfrm>
            <a:off x="838200" y="3980873"/>
            <a:ext cx="10515600" cy="1569660"/>
          </a:xfrm>
          <a:prstGeom prst="rect">
            <a:avLst/>
          </a:prstGeom>
          <a:solidFill>
            <a:srgbClr val="016E99"/>
          </a:solidFill>
          <a:ln w="2222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4800" b="1" dirty="0">
                <a:solidFill>
                  <a:schemeClr val="bg1"/>
                </a:solidFill>
              </a:rPr>
              <a:t>What Does All of This Mean For YOU??</a:t>
            </a:r>
            <a:endParaRPr lang="en-US" sz="4800" b="1" dirty="0"/>
          </a:p>
        </p:txBody>
      </p:sp>
    </p:spTree>
    <p:extLst>
      <p:ext uri="{BB962C8B-B14F-4D97-AF65-F5344CB8AC3E}">
        <p14:creationId xmlns:p14="http://schemas.microsoft.com/office/powerpoint/2010/main" val="1744977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646545" y="1882066"/>
            <a:ext cx="380116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NAIFA Resources</a:t>
            </a:r>
          </a:p>
        </p:txBody>
      </p:sp>
      <p:pic>
        <p:nvPicPr>
          <p:cNvPr id="2" name="Picture 1">
            <a:extLst>
              <a:ext uri="{FF2B5EF4-FFF2-40B4-BE49-F238E27FC236}">
                <a16:creationId xmlns:a16="http://schemas.microsoft.com/office/drawing/2014/main" id="{55181E13-FE39-437A-89A9-03051BA175FA}"/>
              </a:ext>
            </a:extLst>
          </p:cNvPr>
          <p:cNvPicPr>
            <a:picLocks noChangeAspect="1"/>
          </p:cNvPicPr>
          <p:nvPr/>
        </p:nvPicPr>
        <p:blipFill rotWithShape="1">
          <a:blip r:embed="rId3"/>
          <a:srcRect b="1379"/>
          <a:stretch/>
        </p:blipFill>
        <p:spPr>
          <a:xfrm>
            <a:off x="5055867" y="1616364"/>
            <a:ext cx="6238668" cy="4294910"/>
          </a:xfrm>
          <a:prstGeom prst="rect">
            <a:avLst/>
          </a:prstGeom>
          <a:ln w="158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706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045981-43D4-482A-8B1B-904813CC4E96}"/>
              </a:ext>
            </a:extLst>
          </p:cNvPr>
          <p:cNvSpPr/>
          <p:nvPr/>
        </p:nvSpPr>
        <p:spPr>
          <a:xfrm>
            <a:off x="0" y="1109709"/>
            <a:ext cx="12192000" cy="544893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21E1B8-9973-4083-8B6F-8C2F0E1275DC}"/>
              </a:ext>
            </a:extLst>
          </p:cNvPr>
          <p:cNvSpPr>
            <a:spLocks noGrp="1"/>
          </p:cNvSpPr>
          <p:nvPr>
            <p:ph type="title"/>
          </p:nvPr>
        </p:nvSpPr>
        <p:spPr>
          <a:xfrm>
            <a:off x="838200" y="1626132"/>
            <a:ext cx="10515600" cy="1916058"/>
          </a:xfrm>
        </p:spPr>
        <p:txBody>
          <a:bodyPr>
            <a:normAutofit/>
          </a:bodyPr>
          <a:lstStyle/>
          <a:p>
            <a:pPr algn="ctr"/>
            <a:r>
              <a:rPr lang="en-US" sz="6000" dirty="0">
                <a:solidFill>
                  <a:schemeClr val="bg1"/>
                </a:solidFill>
              </a:rPr>
              <a:t>Remember the Reg BI </a:t>
            </a:r>
            <a:r>
              <a:rPr lang="en-US" sz="6000" dirty="0">
                <a:solidFill>
                  <a:srgbClr val="FFC000"/>
                </a:solidFill>
              </a:rPr>
              <a:t>GOLDEN RULE</a:t>
            </a:r>
            <a:endParaRPr lang="en-US" sz="6000" dirty="0">
              <a:solidFill>
                <a:schemeClr val="bg1"/>
              </a:solidFill>
            </a:endParaRPr>
          </a:p>
        </p:txBody>
      </p:sp>
      <p:sp>
        <p:nvSpPr>
          <p:cNvPr id="4" name="TextBox 3">
            <a:extLst>
              <a:ext uri="{FF2B5EF4-FFF2-40B4-BE49-F238E27FC236}">
                <a16:creationId xmlns:a16="http://schemas.microsoft.com/office/drawing/2014/main" id="{A85A667F-126F-4BF8-8098-33886DC641E0}"/>
              </a:ext>
            </a:extLst>
          </p:cNvPr>
          <p:cNvSpPr txBox="1"/>
          <p:nvPr/>
        </p:nvSpPr>
        <p:spPr>
          <a:xfrm>
            <a:off x="4856085" y="6072327"/>
            <a:ext cx="7235301" cy="369332"/>
          </a:xfrm>
          <a:prstGeom prst="rect">
            <a:avLst/>
          </a:prstGeom>
          <a:noFill/>
        </p:spPr>
        <p:txBody>
          <a:bodyPr wrap="square" rtlCol="0">
            <a:spAutoFit/>
          </a:bodyPr>
          <a:lstStyle/>
          <a:p>
            <a:r>
              <a:rPr lang="en-US" i="1" dirty="0">
                <a:solidFill>
                  <a:schemeClr val="bg1"/>
                </a:solidFill>
              </a:rPr>
              <a:t>* And it is your responsibility to know and understand what these are!</a:t>
            </a:r>
          </a:p>
        </p:txBody>
      </p:sp>
      <p:sp>
        <p:nvSpPr>
          <p:cNvPr id="8" name="Rectangle: Diagonal Corners Rounded 7">
            <a:extLst>
              <a:ext uri="{FF2B5EF4-FFF2-40B4-BE49-F238E27FC236}">
                <a16:creationId xmlns:a16="http://schemas.microsoft.com/office/drawing/2014/main" id="{3360CF52-EA02-43E3-9731-801506E66667}"/>
              </a:ext>
            </a:extLst>
          </p:cNvPr>
          <p:cNvSpPr/>
          <p:nvPr/>
        </p:nvSpPr>
        <p:spPr>
          <a:xfrm>
            <a:off x="2133599" y="3540678"/>
            <a:ext cx="8007927" cy="2161309"/>
          </a:xfrm>
          <a:prstGeom prst="round2Diag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60C066-582F-4F69-9329-FE68EAF312B0}"/>
              </a:ext>
            </a:extLst>
          </p:cNvPr>
          <p:cNvSpPr txBox="1"/>
          <p:nvPr/>
        </p:nvSpPr>
        <p:spPr>
          <a:xfrm>
            <a:off x="2907932" y="3652592"/>
            <a:ext cx="6568578" cy="1938992"/>
          </a:xfrm>
          <a:prstGeom prst="rect">
            <a:avLst/>
          </a:prstGeom>
          <a:noFill/>
        </p:spPr>
        <p:txBody>
          <a:bodyPr wrap="square" rtlCol="0">
            <a:spAutoFit/>
          </a:bodyPr>
          <a:lstStyle/>
          <a:p>
            <a:pPr algn="ctr"/>
            <a:r>
              <a:rPr lang="en-US" sz="4000" dirty="0"/>
              <a:t>Follow Your Broker-Dealer’s Instructions and Procedures!!*</a:t>
            </a:r>
          </a:p>
        </p:txBody>
      </p:sp>
    </p:spTree>
    <p:extLst>
      <p:ext uri="{BB962C8B-B14F-4D97-AF65-F5344CB8AC3E}">
        <p14:creationId xmlns:p14="http://schemas.microsoft.com/office/powerpoint/2010/main" val="404455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28F-01DF-4D59-AB7B-33E03C692F0C}"/>
              </a:ext>
            </a:extLst>
          </p:cNvPr>
          <p:cNvSpPr>
            <a:spLocks noGrp="1"/>
          </p:cNvSpPr>
          <p:nvPr>
            <p:ph type="ctrTitle"/>
          </p:nvPr>
        </p:nvSpPr>
        <p:spPr>
          <a:xfrm>
            <a:off x="707011" y="4502330"/>
            <a:ext cx="10765410" cy="1207269"/>
          </a:xfrm>
        </p:spPr>
        <p:txBody>
          <a:bodyPr>
            <a:normAutofit/>
          </a:bodyPr>
          <a:lstStyle/>
          <a:p>
            <a:r>
              <a:rPr lang="en-US" sz="3800"/>
              <a:t>NAIFA’s Counsel</a:t>
            </a:r>
            <a:br>
              <a:rPr lang="en-US" sz="3800"/>
            </a:br>
            <a:r>
              <a:rPr lang="en-US" sz="3800"/>
              <a:t>Steptoe &amp; Johnson</a:t>
            </a:r>
          </a:p>
        </p:txBody>
      </p:sp>
      <p:sp>
        <p:nvSpPr>
          <p:cNvPr id="3" name="Subtitle 2">
            <a:extLst>
              <a:ext uri="{FF2B5EF4-FFF2-40B4-BE49-F238E27FC236}">
                <a16:creationId xmlns:a16="http://schemas.microsoft.com/office/drawing/2014/main" id="{832DFB67-829C-4642-BCD0-948D929DE5B6}"/>
              </a:ext>
            </a:extLst>
          </p:cNvPr>
          <p:cNvSpPr>
            <a:spLocks noGrp="1"/>
          </p:cNvSpPr>
          <p:nvPr>
            <p:ph type="subTitle" idx="1"/>
          </p:nvPr>
        </p:nvSpPr>
        <p:spPr>
          <a:xfrm>
            <a:off x="1376313" y="5665510"/>
            <a:ext cx="9426806" cy="719122"/>
          </a:xfrm>
        </p:spPr>
        <p:txBody>
          <a:bodyPr>
            <a:normAutofit/>
          </a:bodyPr>
          <a:lstStyle/>
          <a:p>
            <a:r>
              <a:rPr lang="en-US"/>
              <a:t>Scott Sinder and Kate Jensen</a:t>
            </a:r>
          </a:p>
          <a:p>
            <a:endParaRPr lang="en-US"/>
          </a:p>
        </p:txBody>
      </p:sp>
      <p:pic>
        <p:nvPicPr>
          <p:cNvPr id="5" name="Picture 4">
            <a:extLst>
              <a:ext uri="{FF2B5EF4-FFF2-40B4-BE49-F238E27FC236}">
                <a16:creationId xmlns:a16="http://schemas.microsoft.com/office/drawing/2014/main" id="{21E4F13D-2C0B-439D-84DA-000C574A395A}"/>
              </a:ext>
            </a:extLst>
          </p:cNvPr>
          <p:cNvPicPr>
            <a:picLocks noChangeAspect="1"/>
          </p:cNvPicPr>
          <p:nvPr/>
        </p:nvPicPr>
        <p:blipFill>
          <a:blip r:embed="rId3"/>
          <a:stretch>
            <a:fillRect/>
          </a:stretch>
        </p:blipFill>
        <p:spPr>
          <a:xfrm>
            <a:off x="1246908" y="1311457"/>
            <a:ext cx="3190873" cy="3190873"/>
          </a:xfrm>
          <a:prstGeom prst="rect">
            <a:avLst/>
          </a:prstGeom>
        </p:spPr>
      </p:pic>
      <p:cxnSp>
        <p:nvCxnSpPr>
          <p:cNvPr id="28" name="Straight Connector 27">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4AAF682-C39C-4A95-8ADC-177B3EAEC50B}"/>
              </a:ext>
            </a:extLst>
          </p:cNvPr>
          <p:cNvPicPr>
            <a:picLocks noChangeAspect="1"/>
          </p:cNvPicPr>
          <p:nvPr/>
        </p:nvPicPr>
        <p:blipFill>
          <a:blip r:embed="rId4"/>
          <a:stretch>
            <a:fillRect/>
          </a:stretch>
        </p:blipFill>
        <p:spPr>
          <a:xfrm>
            <a:off x="7754219" y="1311457"/>
            <a:ext cx="3190873" cy="3190873"/>
          </a:xfrm>
          <a:prstGeom prst="rect">
            <a:avLst/>
          </a:prstGeom>
        </p:spPr>
      </p:pic>
    </p:spTree>
    <p:extLst>
      <p:ext uri="{BB962C8B-B14F-4D97-AF65-F5344CB8AC3E}">
        <p14:creationId xmlns:p14="http://schemas.microsoft.com/office/powerpoint/2010/main" val="18017546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 Placeholder 3">
            <a:extLst>
              <a:ext uri="{FF2B5EF4-FFF2-40B4-BE49-F238E27FC236}">
                <a16:creationId xmlns:a16="http://schemas.microsoft.com/office/drawing/2014/main" id="{AC8EC51E-74A5-412E-B0A6-D0AA48F2F729}"/>
              </a:ext>
            </a:extLst>
          </p:cNvPr>
          <p:cNvGraphicFramePr/>
          <p:nvPr>
            <p:extLst>
              <p:ext uri="{D42A27DB-BD31-4B8C-83A1-F6EECF244321}">
                <p14:modId xmlns:p14="http://schemas.microsoft.com/office/powerpoint/2010/main" val="3804446964"/>
              </p:ext>
            </p:extLst>
          </p:nvPr>
        </p:nvGraphicFramePr>
        <p:xfrm>
          <a:off x="5194300" y="1350498"/>
          <a:ext cx="6513604" cy="5005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88D26DC-3E42-43C5-9DB2-FD7314C006C9}"/>
              </a:ext>
            </a:extLst>
          </p:cNvPr>
          <p:cNvSpPr>
            <a:spLocks noGrp="1"/>
          </p:cNvSpPr>
          <p:nvPr>
            <p:ph type="title"/>
          </p:nvPr>
        </p:nvSpPr>
        <p:spPr>
          <a:xfrm>
            <a:off x="863029" y="3011054"/>
            <a:ext cx="2305044" cy="2796357"/>
          </a:xfrm>
        </p:spPr>
        <p:txBody>
          <a:bodyPr vert="horz" lIns="91440" tIns="45720" rIns="91440" bIns="45720" rtlCol="0" anchor="ctr">
            <a:normAutofit/>
          </a:bodyPr>
          <a:lstStyle/>
          <a:p>
            <a:pPr defTabSz="914400"/>
            <a:r>
              <a:rPr lang="en-US" sz="4400" dirty="0">
                <a:solidFill>
                  <a:srgbClr val="FFFFFF"/>
                </a:solidFill>
              </a:rPr>
              <a:t>Today’s Agenda</a:t>
            </a:r>
          </a:p>
        </p:txBody>
      </p:sp>
    </p:spTree>
    <p:extLst>
      <p:ext uri="{BB962C8B-B14F-4D97-AF65-F5344CB8AC3E}">
        <p14:creationId xmlns:p14="http://schemas.microsoft.com/office/powerpoint/2010/main" val="226748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9EE4E5-5A4D-4F0D-8F69-CCBCAC8F0DCC}"/>
              </a:ext>
            </a:extLst>
          </p:cNvPr>
          <p:cNvPicPr>
            <a:picLocks noChangeAspect="1"/>
          </p:cNvPicPr>
          <p:nvPr/>
        </p:nvPicPr>
        <p:blipFill rotWithShape="1">
          <a:blip r:embed="rId3">
            <a:extLst>
              <a:ext uri="{28A0092B-C50C-407E-A947-70E740481C1C}">
                <a14:useLocalDpi xmlns:a14="http://schemas.microsoft.com/office/drawing/2010/main" val="0"/>
              </a:ext>
            </a:extLst>
          </a:blip>
          <a:srcRect t="9630" b="15370"/>
          <a:stretch/>
        </p:blipFill>
        <p:spPr>
          <a:xfrm>
            <a:off x="0" y="1070881"/>
            <a:ext cx="12192000" cy="5505409"/>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CC32FE5-DF28-40E0-B174-5A8BA7BE3C04}"/>
              </a:ext>
            </a:extLst>
          </p:cNvPr>
          <p:cNvSpPr>
            <a:spLocks noGrp="1"/>
          </p:cNvSpPr>
          <p:nvPr>
            <p:ph type="title"/>
          </p:nvPr>
        </p:nvSpPr>
        <p:spPr>
          <a:xfrm>
            <a:off x="709448" y="1913950"/>
            <a:ext cx="4204137" cy="1342754"/>
          </a:xfrm>
        </p:spPr>
        <p:txBody>
          <a:bodyPr>
            <a:normAutofit/>
          </a:bodyPr>
          <a:lstStyle/>
          <a:p>
            <a:pPr algn="ctr"/>
            <a:r>
              <a:rPr lang="en-US" sz="3600"/>
              <a:t>What a difference an agency makes!</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843EF5-5805-4751-B672-2FAD3D30A599}"/>
              </a:ext>
            </a:extLst>
          </p:cNvPr>
          <p:cNvSpPr>
            <a:spLocks noGrp="1"/>
          </p:cNvSpPr>
          <p:nvPr>
            <p:ph idx="1"/>
          </p:nvPr>
        </p:nvSpPr>
        <p:spPr>
          <a:xfrm>
            <a:off x="525516" y="3417573"/>
            <a:ext cx="4593021" cy="2619839"/>
          </a:xfrm>
        </p:spPr>
        <p:txBody>
          <a:bodyPr anchor="ctr">
            <a:normAutofit/>
          </a:bodyPr>
          <a:lstStyle/>
          <a:p>
            <a:r>
              <a:rPr lang="en-US" sz="1800" dirty="0"/>
              <a:t>Department of Labor’s “fiduciary” rule was unworkable and revealed the DOL’s lack of understanding of the market</a:t>
            </a:r>
          </a:p>
          <a:p>
            <a:r>
              <a:rPr lang="en-US" sz="1800" dirty="0"/>
              <a:t>SEC’s Reg BI is thoughtful and does what it set out to do – enhance the suitability standard, provide consumer protections, and maintain the choices consumers have when receiving investment services</a:t>
            </a:r>
          </a:p>
        </p:txBody>
      </p:sp>
    </p:spTree>
    <p:extLst>
      <p:ext uri="{BB962C8B-B14F-4D97-AF65-F5344CB8AC3E}">
        <p14:creationId xmlns:p14="http://schemas.microsoft.com/office/powerpoint/2010/main" val="256412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C964DB-8C4F-4ED2-89F3-41CCD2816016}"/>
              </a:ext>
            </a:extLst>
          </p:cNvPr>
          <p:cNvSpPr/>
          <p:nvPr/>
        </p:nvSpPr>
        <p:spPr>
          <a:xfrm>
            <a:off x="568171" y="1350498"/>
            <a:ext cx="3879542" cy="50058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5EA19AF-3050-47D9-BF67-18A8DBAD6DD3}"/>
              </a:ext>
            </a:extLst>
          </p:cNvPr>
          <p:cNvSpPr txBox="1">
            <a:spLocks/>
          </p:cNvSpPr>
          <p:nvPr/>
        </p:nvSpPr>
        <p:spPr>
          <a:xfrm>
            <a:off x="863029" y="1882066"/>
            <a:ext cx="3416158" cy="3925346"/>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solidFill>
                  <a:srgbClr val="FFFFFF"/>
                </a:solidFill>
              </a:rPr>
              <a:t>It all started with the DOL</a:t>
            </a:r>
          </a:p>
        </p:txBody>
      </p:sp>
      <p:graphicFrame>
        <p:nvGraphicFramePr>
          <p:cNvPr id="8" name="Content Placeholder 2">
            <a:extLst>
              <a:ext uri="{FF2B5EF4-FFF2-40B4-BE49-F238E27FC236}">
                <a16:creationId xmlns:a16="http://schemas.microsoft.com/office/drawing/2014/main" id="{C5A938C2-3678-4676-9F32-35F21E7ACB40}"/>
              </a:ext>
            </a:extLst>
          </p:cNvPr>
          <p:cNvGraphicFramePr>
            <a:graphicFrameLocks noGrp="1"/>
          </p:cNvGraphicFramePr>
          <p:nvPr>
            <p:ph idx="1"/>
            <p:extLst>
              <p:ext uri="{D42A27DB-BD31-4B8C-83A1-F6EECF244321}">
                <p14:modId xmlns:p14="http://schemas.microsoft.com/office/powerpoint/2010/main" val="2529349979"/>
              </p:ext>
            </p:extLst>
          </p:nvPr>
        </p:nvGraphicFramePr>
        <p:xfrm>
          <a:off x="5717067" y="1350498"/>
          <a:ext cx="5611904" cy="5005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57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bwMode="auto">
          <a:xfrm>
            <a:off x="1928814" y="756919"/>
            <a:ext cx="8407400" cy="60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endParaRPr lang="en-US" altLang="en-US" sz="2000" dirty="0">
              <a:latin typeface="Georgia" charset="0"/>
              <a:ea typeface="ＭＳ Ｐゴシック" charset="-128"/>
              <a:cs typeface="MS PGothic" charset="-128"/>
            </a:endParaRPr>
          </a:p>
        </p:txBody>
      </p:sp>
      <p:sp>
        <p:nvSpPr>
          <p:cNvPr id="46" name="Rectangle 14"/>
          <p:cNvSpPr>
            <a:spLocks noChangeArrowheads="1"/>
          </p:cNvSpPr>
          <p:nvPr/>
        </p:nvSpPr>
        <p:spPr bwMode="auto">
          <a:xfrm>
            <a:off x="1934369" y="1284802"/>
            <a:ext cx="5966368" cy="33855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600" b="1" dirty="0">
                <a:latin typeface="+mj-lt"/>
              </a:rPr>
              <a:t>How we got to here….</a:t>
            </a:r>
          </a:p>
        </p:txBody>
      </p:sp>
      <p:sp>
        <p:nvSpPr>
          <p:cNvPr id="11" name="Freeform 10"/>
          <p:cNvSpPr/>
          <p:nvPr/>
        </p:nvSpPr>
        <p:spPr bwMode="auto">
          <a:xfrm>
            <a:off x="3537549" y="1824118"/>
            <a:ext cx="6193192" cy="4722575"/>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wrap="square" lIns="0" tIns="0" rIns="0" bIns="0">
            <a:spAutoFit/>
          </a:bodyPr>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indent="0" defTabSz="914400" fontAlgn="base">
              <a:spcBef>
                <a:spcPts val="110"/>
              </a:spcBef>
              <a:spcAft>
                <a:spcPts val="110"/>
              </a:spcAft>
            </a:pPr>
            <a:r>
              <a:rPr lang="en-US" altLang="en-US" sz="1100" dirty="0">
                <a:latin typeface="+mj-lt"/>
                <a:ea typeface="ＭＳ Ｐゴシック" charset="-128"/>
                <a:cs typeface="ＭＳ Ｐゴシック" charset="-128"/>
              </a:rPr>
              <a:t>The DOL finalized its </a:t>
            </a:r>
            <a:r>
              <a:rPr lang="en-US" altLang="en-US" sz="1100" dirty="0">
                <a:latin typeface="+mj-lt"/>
              </a:rPr>
              <a:t>new rule requiring investment advisers to meet a “fiduciary” standard to put the interests of their clients ahead of any others. </a:t>
            </a:r>
            <a:r>
              <a:rPr lang="en-US" altLang="en-US" sz="1100" dirty="0">
                <a:latin typeface="+mj-lt"/>
                <a:ea typeface="ＭＳ Ｐゴシック" charset="-128"/>
                <a:cs typeface="ＭＳ Ｐゴシック" charset="-128"/>
              </a:rPr>
              <a:t>Shortly after being published, both the House and the Senate passed a resolution overturning the rule</a:t>
            </a:r>
            <a:br>
              <a:rPr lang="en-US" altLang="en-US" sz="1100" dirty="0">
                <a:latin typeface="+mj-lt"/>
                <a:ea typeface="ＭＳ Ｐゴシック" charset="-128"/>
                <a:cs typeface="ＭＳ Ｐゴシック" charset="-128"/>
              </a:rPr>
            </a:br>
            <a:endParaRPr lang="en-US" altLang="en-US" sz="1100" dirty="0">
              <a:latin typeface="+mj-lt"/>
            </a:endParaRPr>
          </a:p>
          <a:p>
            <a:pPr marL="0" lvl="1">
              <a:lnSpc>
                <a:spcPct val="90000"/>
              </a:lnSpc>
              <a:spcAft>
                <a:spcPct val="15000"/>
              </a:spcAft>
              <a:defRPr/>
            </a:pPr>
            <a:r>
              <a:rPr lang="en-US" altLang="en-US" sz="1100" dirty="0">
                <a:latin typeface="+mj-lt"/>
                <a:ea typeface="ＭＳ Ｐゴシック" charset="-128"/>
                <a:cs typeface="ＭＳ Ｐゴシック" charset="-128"/>
              </a:rPr>
              <a:t>President Obama vetoed the resolution and nine financial industries filed a case against the DOL. Since then, the DOL has won each court challenge and requests for preliminary injunction for the fiduciary rule</a:t>
            </a:r>
          </a:p>
          <a:p>
            <a:pPr marL="0" lvl="1">
              <a:lnSpc>
                <a:spcPct val="90000"/>
              </a:lnSpc>
              <a:spcAft>
                <a:spcPct val="15000"/>
              </a:spcAft>
              <a:defRPr/>
            </a:pPr>
            <a:endParaRPr lang="en-US" sz="1100" dirty="0">
              <a:solidFill>
                <a:prstClr val="black">
                  <a:hueOff val="0"/>
                  <a:satOff val="0"/>
                  <a:lumOff val="0"/>
                  <a:alphaOff val="0"/>
                </a:prstClr>
              </a:solidFill>
              <a:latin typeface="+mj-lt"/>
            </a:endParaRPr>
          </a:p>
          <a:p>
            <a:pPr marL="0" lvl="1">
              <a:lnSpc>
                <a:spcPct val="90000"/>
              </a:lnSpc>
              <a:spcAft>
                <a:spcPct val="15000"/>
              </a:spcAft>
              <a:defRPr/>
            </a:pPr>
            <a:r>
              <a:rPr lang="en-US" sz="1100" dirty="0">
                <a:solidFill>
                  <a:prstClr val="black">
                    <a:hueOff val="0"/>
                    <a:satOff val="0"/>
                    <a:lumOff val="0"/>
                    <a:alphaOff val="0"/>
                  </a:prstClr>
                </a:solidFill>
                <a:latin typeface="+mj-lt"/>
              </a:rPr>
              <a:t>President Trump issued an executive order directing the DOL to conduct a review of the fiduciary rule. The rule’s implementation was delayed for 60 days from April 10, 2017 to June 9, 2017 while the DOL reassessed the regulation</a:t>
            </a:r>
          </a:p>
          <a:p>
            <a:pPr marL="0" lvl="1">
              <a:lnSpc>
                <a:spcPct val="90000"/>
              </a:lnSpc>
              <a:spcAft>
                <a:spcPct val="15000"/>
              </a:spcAft>
              <a:defRPr/>
            </a:pPr>
            <a:endParaRPr lang="en-US" sz="1100" dirty="0">
              <a:solidFill>
                <a:prstClr val="black">
                  <a:hueOff val="0"/>
                  <a:satOff val="0"/>
                  <a:lumOff val="0"/>
                  <a:alphaOff val="0"/>
                </a:prstClr>
              </a:solidFill>
              <a:latin typeface="+mj-lt"/>
            </a:endParaRPr>
          </a:p>
          <a:p>
            <a:pPr marL="0" lvl="1">
              <a:lnSpc>
                <a:spcPct val="90000"/>
              </a:lnSpc>
              <a:spcAft>
                <a:spcPct val="15000"/>
              </a:spcAft>
              <a:defRPr/>
            </a:pPr>
            <a:r>
              <a:rPr lang="en-US" sz="1100" dirty="0">
                <a:solidFill>
                  <a:prstClr val="black">
                    <a:hueOff val="0"/>
                    <a:satOff val="0"/>
                    <a:lumOff val="0"/>
                    <a:alphaOff val="0"/>
                  </a:prstClr>
                </a:solidFill>
                <a:latin typeface="+mj-lt"/>
              </a:rPr>
              <a:t>The fiduciary rule’s provisions expanding the definition of who is a fiduciary and establishing impartial conduct standards became applicable</a:t>
            </a:r>
          </a:p>
          <a:p>
            <a:pPr marL="0" lvl="1">
              <a:lnSpc>
                <a:spcPct val="90000"/>
              </a:lnSpc>
              <a:spcAft>
                <a:spcPct val="15000"/>
              </a:spcAft>
              <a:defRPr/>
            </a:pPr>
            <a:endParaRPr lang="en-US" sz="1100" dirty="0">
              <a:solidFill>
                <a:prstClr val="black">
                  <a:hueOff val="0"/>
                  <a:satOff val="0"/>
                  <a:lumOff val="0"/>
                  <a:alphaOff val="0"/>
                </a:prstClr>
              </a:solidFill>
              <a:latin typeface="+mj-lt"/>
            </a:endParaRPr>
          </a:p>
          <a:p>
            <a:pPr marL="0" lvl="1">
              <a:lnSpc>
                <a:spcPct val="90000"/>
              </a:lnSpc>
              <a:spcAft>
                <a:spcPct val="15000"/>
              </a:spcAft>
              <a:defRPr/>
            </a:pPr>
            <a:r>
              <a:rPr lang="en-US" sz="1100" dirty="0">
                <a:solidFill>
                  <a:prstClr val="black">
                    <a:hueOff val="0"/>
                    <a:satOff val="0"/>
                    <a:lumOff val="0"/>
                    <a:alphaOff val="0"/>
                  </a:prstClr>
                </a:solidFill>
                <a:latin typeface="+mj-lt"/>
              </a:rPr>
              <a:t>The DOL opened a new comment period on the rule, indicating that the agency is considering eliminating the best-interest contract from the fiduciary rule</a:t>
            </a:r>
          </a:p>
          <a:p>
            <a:pPr marL="0" lvl="1">
              <a:lnSpc>
                <a:spcPct val="90000"/>
              </a:lnSpc>
              <a:spcAft>
                <a:spcPct val="15000"/>
              </a:spcAft>
              <a:defRPr/>
            </a:pPr>
            <a:endParaRPr lang="en-US" sz="1100" dirty="0">
              <a:solidFill>
                <a:prstClr val="black">
                  <a:hueOff val="0"/>
                  <a:satOff val="0"/>
                  <a:lumOff val="0"/>
                  <a:alphaOff val="0"/>
                </a:prstClr>
              </a:solidFill>
              <a:latin typeface="+mj-lt"/>
            </a:endParaRPr>
          </a:p>
          <a:p>
            <a:pPr marL="0" lvl="1">
              <a:lnSpc>
                <a:spcPct val="90000"/>
              </a:lnSpc>
              <a:spcAft>
                <a:spcPct val="15000"/>
              </a:spcAft>
              <a:defRPr/>
            </a:pPr>
            <a:r>
              <a:rPr lang="en-US" sz="1100" dirty="0">
                <a:solidFill>
                  <a:prstClr val="black">
                    <a:hueOff val="0"/>
                    <a:satOff val="0"/>
                    <a:lumOff val="0"/>
                    <a:alphaOff val="0"/>
                  </a:prstClr>
                </a:solidFill>
                <a:latin typeface="+mj-lt"/>
              </a:rPr>
              <a:t>The DOL announced an 18-month delay to July 1, 2019 for the key provisions of the Obama-era rule</a:t>
            </a:r>
          </a:p>
          <a:p>
            <a:pPr marL="0" lvl="1">
              <a:lnSpc>
                <a:spcPct val="90000"/>
              </a:lnSpc>
              <a:spcAft>
                <a:spcPct val="15000"/>
              </a:spcAft>
              <a:defRPr/>
            </a:pPr>
            <a:endParaRPr lang="en-US" sz="1100" dirty="0">
              <a:solidFill>
                <a:prstClr val="black">
                  <a:hueOff val="0"/>
                  <a:satOff val="0"/>
                  <a:lumOff val="0"/>
                  <a:alphaOff val="0"/>
                </a:prstClr>
              </a:solidFill>
              <a:latin typeface="+mj-lt"/>
            </a:endParaRPr>
          </a:p>
          <a:p>
            <a:pPr marL="0" lvl="1">
              <a:lnSpc>
                <a:spcPct val="90000"/>
              </a:lnSpc>
              <a:spcAft>
                <a:spcPct val="15000"/>
              </a:spcAft>
              <a:defRPr/>
            </a:pPr>
            <a:r>
              <a:rPr lang="en-US" sz="1100" dirty="0">
                <a:solidFill>
                  <a:prstClr val="black">
                    <a:hueOff val="0"/>
                    <a:satOff val="0"/>
                    <a:lumOff val="0"/>
                    <a:alphaOff val="0"/>
                  </a:prstClr>
                </a:solidFill>
                <a:latin typeface="+mj-lt"/>
              </a:rPr>
              <a:t>A US circuit court struck down the fiduciary rule, deciding the DOL overreached by requiring brokers and asset managers to act in their clients’ best interest </a:t>
            </a:r>
          </a:p>
          <a:p>
            <a:pPr marL="0" lvl="1">
              <a:lnSpc>
                <a:spcPct val="90000"/>
              </a:lnSpc>
              <a:spcAft>
                <a:spcPct val="15000"/>
              </a:spcAft>
              <a:defRPr/>
            </a:pPr>
            <a:endParaRPr lang="en-US" sz="1100" dirty="0">
              <a:solidFill>
                <a:prstClr val="black">
                  <a:hueOff val="0"/>
                  <a:satOff val="0"/>
                  <a:lumOff val="0"/>
                  <a:alphaOff val="0"/>
                </a:prstClr>
              </a:solidFill>
              <a:latin typeface="+mj-lt"/>
            </a:endParaRPr>
          </a:p>
          <a:p>
            <a:pPr marL="0" lvl="1">
              <a:lnSpc>
                <a:spcPct val="90000"/>
              </a:lnSpc>
              <a:spcAft>
                <a:spcPct val="15000"/>
              </a:spcAft>
              <a:defRPr/>
            </a:pPr>
            <a:r>
              <a:rPr lang="en-US" sz="1100" dirty="0">
                <a:solidFill>
                  <a:prstClr val="black">
                    <a:hueOff val="0"/>
                    <a:satOff val="0"/>
                    <a:lumOff val="0"/>
                    <a:alphaOff val="0"/>
                  </a:prstClr>
                </a:solidFill>
                <a:latin typeface="+mj-lt"/>
              </a:rPr>
              <a:t>SEC releases its new standard</a:t>
            </a:r>
          </a:p>
          <a:p>
            <a:pPr marL="0" lvl="1">
              <a:lnSpc>
                <a:spcPct val="90000"/>
              </a:lnSpc>
              <a:spcAft>
                <a:spcPct val="15000"/>
              </a:spcAft>
              <a:defRPr/>
            </a:pPr>
            <a:endParaRPr lang="en-US" sz="1100" dirty="0">
              <a:solidFill>
                <a:prstClr val="black">
                  <a:hueOff val="0"/>
                  <a:satOff val="0"/>
                  <a:lumOff val="0"/>
                  <a:alphaOff val="0"/>
                </a:prstClr>
              </a:solidFill>
              <a:latin typeface="+mj-lt"/>
            </a:endParaRPr>
          </a:p>
          <a:p>
            <a:pPr marL="0" lvl="1">
              <a:lnSpc>
                <a:spcPct val="90000"/>
              </a:lnSpc>
              <a:spcAft>
                <a:spcPct val="15000"/>
              </a:spcAft>
              <a:defRPr/>
            </a:pPr>
            <a:r>
              <a:rPr lang="en-US" sz="1100" dirty="0">
                <a:solidFill>
                  <a:prstClr val="black">
                    <a:hueOff val="0"/>
                    <a:satOff val="0"/>
                    <a:lumOff val="0"/>
                    <a:alphaOff val="0"/>
                  </a:prstClr>
                </a:solidFill>
                <a:latin typeface="+mj-lt"/>
              </a:rPr>
              <a:t>Implementation of Reg BI must be complete</a:t>
            </a:r>
          </a:p>
          <a:p>
            <a:pPr marL="0" lvl="1">
              <a:lnSpc>
                <a:spcPct val="90000"/>
              </a:lnSpc>
              <a:spcAft>
                <a:spcPct val="15000"/>
              </a:spcAft>
              <a:defRPr/>
            </a:pPr>
            <a:endParaRPr lang="en-US" sz="1000" dirty="0">
              <a:solidFill>
                <a:prstClr val="black">
                  <a:hueOff val="0"/>
                  <a:satOff val="0"/>
                  <a:lumOff val="0"/>
                  <a:alphaOff val="0"/>
                </a:prstClr>
              </a:solidFill>
              <a:latin typeface="+mj-lt"/>
            </a:endParaRPr>
          </a:p>
          <a:p>
            <a:pPr marL="0" lvl="1">
              <a:lnSpc>
                <a:spcPct val="90000"/>
              </a:lnSpc>
              <a:spcAft>
                <a:spcPct val="15000"/>
              </a:spcAft>
              <a:defRPr/>
            </a:pPr>
            <a:endParaRPr lang="en-US" sz="1000" dirty="0">
              <a:solidFill>
                <a:prstClr val="black">
                  <a:hueOff val="0"/>
                  <a:satOff val="0"/>
                  <a:lumOff val="0"/>
                  <a:alphaOff val="0"/>
                </a:prstClr>
              </a:solidFill>
              <a:latin typeface="+mj-lt"/>
            </a:endParaRPr>
          </a:p>
        </p:txBody>
      </p:sp>
      <p:cxnSp>
        <p:nvCxnSpPr>
          <p:cNvPr id="12" name="Straight Arrow Connector 11"/>
          <p:cNvCxnSpPr>
            <a:cxnSpLocks/>
          </p:cNvCxnSpPr>
          <p:nvPr/>
        </p:nvCxnSpPr>
        <p:spPr>
          <a:xfrm flipH="1">
            <a:off x="3314979" y="1852241"/>
            <a:ext cx="4189" cy="4513048"/>
          </a:xfrm>
          <a:prstGeom prst="straightConnector1">
            <a:avLst/>
          </a:prstGeom>
          <a:ln w="38100">
            <a:solidFill>
              <a:srgbClr val="70ACE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3269162" y="1824118"/>
            <a:ext cx="100012" cy="100012"/>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14" name="TextBox 10"/>
          <p:cNvSpPr txBox="1">
            <a:spLocks noChangeArrowheads="1"/>
          </p:cNvSpPr>
          <p:nvPr/>
        </p:nvSpPr>
        <p:spPr bwMode="auto">
          <a:xfrm>
            <a:off x="2362802" y="1762206"/>
            <a:ext cx="966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a:latin typeface="+mj-lt"/>
              </a:rPr>
              <a:t>April 2016</a:t>
            </a:r>
          </a:p>
        </p:txBody>
      </p:sp>
      <p:sp>
        <p:nvSpPr>
          <p:cNvPr id="15" name="Oval 14"/>
          <p:cNvSpPr/>
          <p:nvPr/>
        </p:nvSpPr>
        <p:spPr>
          <a:xfrm>
            <a:off x="3256232" y="2493316"/>
            <a:ext cx="100013" cy="1000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16" name="TextBox 37"/>
          <p:cNvSpPr txBox="1">
            <a:spLocks noChangeArrowheads="1"/>
          </p:cNvSpPr>
          <p:nvPr/>
        </p:nvSpPr>
        <p:spPr bwMode="auto">
          <a:xfrm>
            <a:off x="2114032" y="2420211"/>
            <a:ext cx="11715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a:latin typeface="+mj-lt"/>
              </a:rPr>
              <a:t>June 2016</a:t>
            </a:r>
          </a:p>
        </p:txBody>
      </p:sp>
      <p:sp>
        <p:nvSpPr>
          <p:cNvPr id="17" name="Oval 16"/>
          <p:cNvSpPr/>
          <p:nvPr/>
        </p:nvSpPr>
        <p:spPr>
          <a:xfrm>
            <a:off x="3256232" y="4322480"/>
            <a:ext cx="100013" cy="100012"/>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18" name="TextBox 39"/>
          <p:cNvSpPr txBox="1">
            <a:spLocks noChangeArrowheads="1"/>
          </p:cNvSpPr>
          <p:nvPr/>
        </p:nvSpPr>
        <p:spPr bwMode="auto">
          <a:xfrm>
            <a:off x="2404914" y="3747741"/>
            <a:ext cx="9308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a:latin typeface="+mj-lt"/>
              </a:rPr>
              <a:t>June 9, 2017</a:t>
            </a:r>
          </a:p>
        </p:txBody>
      </p:sp>
      <p:sp>
        <p:nvSpPr>
          <p:cNvPr id="19" name="Oval 18"/>
          <p:cNvSpPr/>
          <p:nvPr/>
        </p:nvSpPr>
        <p:spPr>
          <a:xfrm>
            <a:off x="3278339" y="3814263"/>
            <a:ext cx="100013" cy="1000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2" name="TextBox 39"/>
          <p:cNvSpPr txBox="1">
            <a:spLocks noChangeArrowheads="1"/>
          </p:cNvSpPr>
          <p:nvPr/>
        </p:nvSpPr>
        <p:spPr bwMode="auto">
          <a:xfrm>
            <a:off x="2162348" y="4269668"/>
            <a:ext cx="1135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a:latin typeface="+mj-lt"/>
              </a:rPr>
              <a:t>July 6, 2017</a:t>
            </a:r>
          </a:p>
        </p:txBody>
      </p:sp>
      <p:sp>
        <p:nvSpPr>
          <p:cNvPr id="24" name="TextBox 39"/>
          <p:cNvSpPr txBox="1">
            <a:spLocks noChangeArrowheads="1"/>
          </p:cNvSpPr>
          <p:nvPr/>
        </p:nvSpPr>
        <p:spPr bwMode="auto">
          <a:xfrm>
            <a:off x="1858022" y="5125119"/>
            <a:ext cx="1418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a:latin typeface="+mj-lt"/>
              </a:rPr>
              <a:t>March 16, 2018</a:t>
            </a:r>
          </a:p>
        </p:txBody>
      </p:sp>
      <p:sp>
        <p:nvSpPr>
          <p:cNvPr id="25" name="Oval 24"/>
          <p:cNvSpPr/>
          <p:nvPr/>
        </p:nvSpPr>
        <p:spPr>
          <a:xfrm>
            <a:off x="3264972" y="5180977"/>
            <a:ext cx="100013" cy="1000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6" name="TextBox 39"/>
          <p:cNvSpPr txBox="1">
            <a:spLocks noChangeArrowheads="1"/>
          </p:cNvSpPr>
          <p:nvPr/>
        </p:nvSpPr>
        <p:spPr bwMode="auto">
          <a:xfrm>
            <a:off x="1975516" y="4744651"/>
            <a:ext cx="1320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a:latin typeface="+mj-lt"/>
              </a:rPr>
              <a:t>November 27, 2017</a:t>
            </a:r>
          </a:p>
        </p:txBody>
      </p:sp>
      <p:sp>
        <p:nvSpPr>
          <p:cNvPr id="28" name="Oval 27"/>
          <p:cNvSpPr/>
          <p:nvPr/>
        </p:nvSpPr>
        <p:spPr>
          <a:xfrm>
            <a:off x="3264971" y="3150994"/>
            <a:ext cx="100013" cy="1000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9" name="TextBox 37"/>
          <p:cNvSpPr txBox="1">
            <a:spLocks noChangeArrowheads="1"/>
          </p:cNvSpPr>
          <p:nvPr/>
        </p:nvSpPr>
        <p:spPr bwMode="auto">
          <a:xfrm>
            <a:off x="2164213" y="3077889"/>
            <a:ext cx="11715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a:latin typeface="+mj-lt"/>
              </a:rPr>
              <a:t>February 3, 2017</a:t>
            </a:r>
          </a:p>
        </p:txBody>
      </p:sp>
      <p:sp>
        <p:nvSpPr>
          <p:cNvPr id="31" name="Oval 30"/>
          <p:cNvSpPr/>
          <p:nvPr/>
        </p:nvSpPr>
        <p:spPr>
          <a:xfrm>
            <a:off x="3268579" y="4827890"/>
            <a:ext cx="100013" cy="1000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0" name="Oval 19">
            <a:extLst>
              <a:ext uri="{FF2B5EF4-FFF2-40B4-BE49-F238E27FC236}">
                <a16:creationId xmlns:a16="http://schemas.microsoft.com/office/drawing/2014/main" id="{9D976556-0AB3-49D8-9E05-6D10D9B7E4A7}"/>
              </a:ext>
            </a:extLst>
          </p:cNvPr>
          <p:cNvSpPr/>
          <p:nvPr/>
        </p:nvSpPr>
        <p:spPr>
          <a:xfrm>
            <a:off x="3257254" y="5684542"/>
            <a:ext cx="100013" cy="1000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1" name="Oval 20">
            <a:extLst>
              <a:ext uri="{FF2B5EF4-FFF2-40B4-BE49-F238E27FC236}">
                <a16:creationId xmlns:a16="http://schemas.microsoft.com/office/drawing/2014/main" id="{3CE7FF03-5F70-4BC6-A463-31A18454C9BF}"/>
              </a:ext>
            </a:extLst>
          </p:cNvPr>
          <p:cNvSpPr/>
          <p:nvPr/>
        </p:nvSpPr>
        <p:spPr>
          <a:xfrm>
            <a:off x="3257998" y="6040667"/>
            <a:ext cx="100013" cy="1000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3" name="TextBox 39">
            <a:extLst>
              <a:ext uri="{FF2B5EF4-FFF2-40B4-BE49-F238E27FC236}">
                <a16:creationId xmlns:a16="http://schemas.microsoft.com/office/drawing/2014/main" id="{562D8F7F-15F5-4B7D-AB17-37F4B9EF8B7E}"/>
              </a:ext>
            </a:extLst>
          </p:cNvPr>
          <p:cNvSpPr txBox="1">
            <a:spLocks noChangeArrowheads="1"/>
          </p:cNvSpPr>
          <p:nvPr/>
        </p:nvSpPr>
        <p:spPr bwMode="auto">
          <a:xfrm>
            <a:off x="1896863" y="5611437"/>
            <a:ext cx="1418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a:latin typeface="+mj-lt"/>
              </a:rPr>
              <a:t>June, 2019</a:t>
            </a:r>
          </a:p>
        </p:txBody>
      </p:sp>
      <p:sp>
        <p:nvSpPr>
          <p:cNvPr id="27" name="TextBox 39">
            <a:extLst>
              <a:ext uri="{FF2B5EF4-FFF2-40B4-BE49-F238E27FC236}">
                <a16:creationId xmlns:a16="http://schemas.microsoft.com/office/drawing/2014/main" id="{95BD8DFA-7408-4E7E-81BE-1B071BC8CFA0}"/>
              </a:ext>
            </a:extLst>
          </p:cNvPr>
          <p:cNvSpPr txBox="1">
            <a:spLocks noChangeArrowheads="1"/>
          </p:cNvSpPr>
          <p:nvPr/>
        </p:nvSpPr>
        <p:spPr bwMode="auto">
          <a:xfrm>
            <a:off x="1910231" y="5967562"/>
            <a:ext cx="1418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FontTx/>
              <a:buNone/>
              <a:defRPr/>
            </a:pPr>
            <a:r>
              <a:rPr lang="en-US" altLang="en-US" sz="1000" dirty="0">
                <a:latin typeface="+mj-lt"/>
              </a:rPr>
              <a:t>June 30, 2020</a:t>
            </a:r>
          </a:p>
        </p:txBody>
      </p:sp>
    </p:spTree>
    <p:extLst>
      <p:ext uri="{BB962C8B-B14F-4D97-AF65-F5344CB8AC3E}">
        <p14:creationId xmlns:p14="http://schemas.microsoft.com/office/powerpoint/2010/main" val="103671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TextBox 4"/>
          <p:cNvSpPr txBox="1">
            <a:spLocks noChangeArrowheads="1"/>
          </p:cNvSpPr>
          <p:nvPr/>
        </p:nvSpPr>
        <p:spPr bwMode="auto">
          <a:xfrm>
            <a:off x="6624059" y="2150686"/>
            <a:ext cx="3566160"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marL="0" lvl="1" indent="0">
              <a:lnSpc>
                <a:spcPct val="100000"/>
              </a:lnSpc>
              <a:spcAft>
                <a:spcPts val="400"/>
              </a:spcAft>
              <a:buNone/>
              <a:defRPr/>
            </a:pPr>
            <a:r>
              <a:rPr lang="en-US" altLang="en-US" sz="1100" dirty="0">
                <a:solidFill>
                  <a:srgbClr val="000000"/>
                </a:solidFill>
                <a:latin typeface="+mn-lt"/>
                <a:cs typeface="Georgia"/>
              </a:rPr>
              <a:t>By contrast, the Best Interest Rule applies the standard that investment advisers must recommend buying products in accordance with the client’s best interest, while identifying possible conflicts of interest</a:t>
            </a:r>
            <a:endParaRPr lang="en-US" sz="1100" dirty="0">
              <a:solidFill>
                <a:srgbClr val="000000"/>
              </a:solidFill>
              <a:latin typeface="+mn-lt"/>
              <a:cs typeface="Georgia"/>
            </a:endParaRPr>
          </a:p>
        </p:txBody>
      </p:sp>
      <p:sp>
        <p:nvSpPr>
          <p:cNvPr id="38" name="TextBox 37"/>
          <p:cNvSpPr txBox="1">
            <a:spLocks noChangeArrowheads="1"/>
          </p:cNvSpPr>
          <p:nvPr/>
        </p:nvSpPr>
        <p:spPr bwMode="auto">
          <a:xfrm>
            <a:off x="2502432" y="3271567"/>
            <a:ext cx="356616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spcAft>
                <a:spcPts val="400"/>
              </a:spcAft>
              <a:buNone/>
            </a:pPr>
            <a:r>
              <a:rPr lang="en-US" altLang="en-US" sz="1100" dirty="0">
                <a:solidFill>
                  <a:srgbClr val="000000"/>
                </a:solidFill>
                <a:latin typeface="Georgia"/>
                <a:cs typeface="Georgia"/>
              </a:rPr>
              <a:t>While some experts supported the rule as a protection for investors, others argued that it could make investing more expensive</a:t>
            </a:r>
          </a:p>
        </p:txBody>
      </p:sp>
      <p:sp>
        <p:nvSpPr>
          <p:cNvPr id="40" name="TextBox 4"/>
          <p:cNvSpPr txBox="1">
            <a:spLocks noChangeArrowheads="1"/>
          </p:cNvSpPr>
          <p:nvPr/>
        </p:nvSpPr>
        <p:spPr bwMode="auto">
          <a:xfrm>
            <a:off x="6624061" y="3271567"/>
            <a:ext cx="356616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spcAft>
                <a:spcPts val="400"/>
              </a:spcAft>
              <a:buNone/>
            </a:pPr>
            <a:r>
              <a:rPr lang="en-US" altLang="en-US" sz="1100" dirty="0">
                <a:solidFill>
                  <a:srgbClr val="000000"/>
                </a:solidFill>
                <a:latin typeface="+mn-lt"/>
                <a:cs typeface="Georgia"/>
              </a:rPr>
              <a:t>Public comments suggested that the new rule could leave open workarounds, with some brokers calling themselves “financial consultants” or “financial managers” to imply adviser status without the same duty to consumers</a:t>
            </a:r>
          </a:p>
        </p:txBody>
      </p:sp>
      <p:cxnSp>
        <p:nvCxnSpPr>
          <p:cNvPr id="41" name="Straight Arrow Connector 40"/>
          <p:cNvCxnSpPr>
            <a:cxnSpLocks/>
          </p:cNvCxnSpPr>
          <p:nvPr/>
        </p:nvCxnSpPr>
        <p:spPr>
          <a:xfrm>
            <a:off x="2046288" y="4870041"/>
            <a:ext cx="8145462"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Oval 41"/>
          <p:cNvSpPr>
            <a:spLocks/>
          </p:cNvSpPr>
          <p:nvPr/>
        </p:nvSpPr>
        <p:spPr>
          <a:xfrm>
            <a:off x="2020889" y="482432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a:p>
        </p:txBody>
      </p:sp>
      <p:sp>
        <p:nvSpPr>
          <p:cNvPr id="43" name="TextBox 42"/>
          <p:cNvSpPr txBox="1">
            <a:spLocks/>
          </p:cNvSpPr>
          <p:nvPr/>
        </p:nvSpPr>
        <p:spPr>
          <a:xfrm>
            <a:off x="2028187" y="5000561"/>
            <a:ext cx="1812925" cy="1189224"/>
          </a:xfrm>
          <a:prstGeom prst="rect">
            <a:avLst/>
          </a:prstGeom>
          <a:solidFill>
            <a:schemeClr val="accent1">
              <a:lumMod val="20000"/>
              <a:lumOff val="80000"/>
            </a:schemeClr>
          </a:solidFill>
        </p:spPr>
        <p:txBody>
          <a:bodyPr wrap="square" lIns="91440" tIns="91440" rIns="91440" bIns="91440">
            <a:noAutofit/>
          </a:bodyPr>
          <a:lstStyle/>
          <a:p>
            <a:pPr>
              <a:defRPr/>
            </a:pPr>
            <a:r>
              <a:rPr lang="en-US" sz="1100" dirty="0">
                <a:ea typeface="MS PGothic" panose="020B0600070205080204" pitchFamily="34" charset="-128"/>
                <a:cs typeface="Georgia"/>
              </a:rPr>
              <a:t>Department of Labor proposes Fiduciary Rule. The rule was specifically designed with retirement fund investors in mind</a:t>
            </a:r>
          </a:p>
        </p:txBody>
      </p:sp>
      <p:sp>
        <p:nvSpPr>
          <p:cNvPr id="44" name="TextBox 43"/>
          <p:cNvSpPr txBox="1">
            <a:spLocks/>
          </p:cNvSpPr>
          <p:nvPr/>
        </p:nvSpPr>
        <p:spPr>
          <a:xfrm>
            <a:off x="4033198" y="5000561"/>
            <a:ext cx="1425575" cy="1189224"/>
          </a:xfrm>
          <a:prstGeom prst="rect">
            <a:avLst/>
          </a:prstGeom>
          <a:solidFill>
            <a:schemeClr val="accent1">
              <a:lumMod val="20000"/>
              <a:lumOff val="80000"/>
            </a:schemeClr>
          </a:solidFill>
        </p:spPr>
        <p:txBody>
          <a:bodyPr lIns="91440" tIns="91440" rIns="91440" bIns="91440">
            <a:noAutofit/>
          </a:bodyPr>
          <a:lstStyle/>
          <a:p>
            <a:pPr>
              <a:defRPr/>
            </a:pPr>
            <a:r>
              <a:rPr lang="en-US" sz="1100" dirty="0">
                <a:ea typeface="MS PGothic" panose="020B0600070205080204" pitchFamily="34" charset="-128"/>
                <a:cs typeface="Georgia"/>
              </a:rPr>
              <a:t>Fifth Circuit Court of Appeals rules to end Fiduciary Rule in a split decision</a:t>
            </a:r>
          </a:p>
        </p:txBody>
      </p:sp>
      <p:sp>
        <p:nvSpPr>
          <p:cNvPr id="45" name="TextBox 44"/>
          <p:cNvSpPr txBox="1">
            <a:spLocks/>
          </p:cNvSpPr>
          <p:nvPr/>
        </p:nvSpPr>
        <p:spPr>
          <a:xfrm>
            <a:off x="5650860" y="5000561"/>
            <a:ext cx="1166813" cy="1189224"/>
          </a:xfrm>
          <a:prstGeom prst="rect">
            <a:avLst/>
          </a:prstGeom>
          <a:solidFill>
            <a:schemeClr val="accent1">
              <a:lumMod val="20000"/>
              <a:lumOff val="80000"/>
            </a:schemeClr>
          </a:solidFill>
        </p:spPr>
        <p:txBody>
          <a:bodyPr wrap="square" lIns="91440" tIns="91440" rIns="91440" bIns="91440">
            <a:noAutofit/>
          </a:bodyPr>
          <a:lstStyle/>
          <a:p>
            <a:pPr>
              <a:defRPr/>
            </a:pPr>
            <a:r>
              <a:rPr lang="en-US" sz="1100" dirty="0">
                <a:ea typeface="MS PGothic" panose="020B0600070205080204" pitchFamily="34" charset="-128"/>
                <a:cs typeface="Georgia"/>
              </a:rPr>
              <a:t>The SEC Announces a new rule which would overlap with the Fiduciary Rule</a:t>
            </a:r>
          </a:p>
        </p:txBody>
      </p:sp>
      <p:sp>
        <p:nvSpPr>
          <p:cNvPr id="46" name="TextBox 45"/>
          <p:cNvSpPr txBox="1">
            <a:spLocks/>
          </p:cNvSpPr>
          <p:nvPr/>
        </p:nvSpPr>
        <p:spPr>
          <a:xfrm>
            <a:off x="7009759" y="5000561"/>
            <a:ext cx="1270000" cy="1189224"/>
          </a:xfrm>
          <a:prstGeom prst="rect">
            <a:avLst/>
          </a:prstGeom>
          <a:solidFill>
            <a:schemeClr val="accent1">
              <a:lumMod val="20000"/>
              <a:lumOff val="80000"/>
            </a:schemeClr>
          </a:solidFill>
        </p:spPr>
        <p:txBody>
          <a:bodyPr wrap="square" lIns="91440" tIns="91440" rIns="91440" bIns="91440">
            <a:noAutofit/>
          </a:bodyPr>
          <a:lstStyle/>
          <a:p>
            <a:pPr>
              <a:defRPr/>
            </a:pPr>
            <a:r>
              <a:rPr lang="en-US" sz="1100" dirty="0">
                <a:ea typeface="MS PGothic" panose="020B0600070205080204" pitchFamily="34" charset="-128"/>
                <a:cs typeface="Georgia"/>
              </a:rPr>
              <a:t>Fifth Circuit Court of Appeals releases its final ruling, deciding against the Fiduciary Rule</a:t>
            </a:r>
          </a:p>
        </p:txBody>
      </p:sp>
      <p:sp>
        <p:nvSpPr>
          <p:cNvPr id="47" name="TextBox 46"/>
          <p:cNvSpPr txBox="1">
            <a:spLocks/>
          </p:cNvSpPr>
          <p:nvPr/>
        </p:nvSpPr>
        <p:spPr>
          <a:xfrm>
            <a:off x="1930400" y="4542766"/>
            <a:ext cx="1253588" cy="254316"/>
          </a:xfrm>
          <a:prstGeom prst="rect">
            <a:avLst/>
          </a:prstGeom>
          <a:noFill/>
        </p:spPr>
        <p:txBody>
          <a:bodyPr wrap="square">
            <a:noAutofit/>
          </a:bodyPr>
          <a:lstStyle/>
          <a:p>
            <a:pPr>
              <a:defRPr/>
            </a:pPr>
            <a:r>
              <a:rPr lang="en-US" sz="1000" b="1" dirty="0">
                <a:latin typeface="Verdana"/>
                <a:ea typeface="MS PGothic" panose="020B0600070205080204" pitchFamily="34" charset="-128"/>
                <a:cs typeface="Verdana"/>
              </a:rPr>
              <a:t>April 2016</a:t>
            </a:r>
            <a:endParaRPr lang="en-US" sz="1000" dirty="0">
              <a:latin typeface="Verdana"/>
              <a:ea typeface="MS PGothic" panose="020B0600070205080204" pitchFamily="34" charset="-128"/>
              <a:cs typeface="Verdana"/>
            </a:endParaRPr>
          </a:p>
        </p:txBody>
      </p:sp>
      <p:sp>
        <p:nvSpPr>
          <p:cNvPr id="48" name="TextBox 47"/>
          <p:cNvSpPr txBox="1">
            <a:spLocks/>
          </p:cNvSpPr>
          <p:nvPr/>
        </p:nvSpPr>
        <p:spPr>
          <a:xfrm>
            <a:off x="3922710" y="4542766"/>
            <a:ext cx="1188552" cy="282452"/>
          </a:xfrm>
          <a:prstGeom prst="rect">
            <a:avLst/>
          </a:prstGeom>
          <a:noFill/>
        </p:spPr>
        <p:txBody>
          <a:bodyPr>
            <a:noAutofit/>
          </a:bodyPr>
          <a:lstStyle/>
          <a:p>
            <a:pPr>
              <a:defRPr/>
            </a:pPr>
            <a:r>
              <a:rPr lang="en-US" sz="1000" b="1" dirty="0">
                <a:latin typeface="Verdana"/>
                <a:ea typeface="MS PGothic" panose="020B0600070205080204" pitchFamily="34" charset="-128"/>
                <a:cs typeface="Verdana"/>
              </a:rPr>
              <a:t>March 2018</a:t>
            </a:r>
            <a:endParaRPr lang="en-US" sz="1000" dirty="0">
              <a:latin typeface="Verdana"/>
              <a:ea typeface="MS PGothic" panose="020B0600070205080204" pitchFamily="34" charset="-128"/>
              <a:cs typeface="Verdana"/>
            </a:endParaRPr>
          </a:p>
        </p:txBody>
      </p:sp>
      <p:sp>
        <p:nvSpPr>
          <p:cNvPr id="49" name="TextBox 48"/>
          <p:cNvSpPr txBox="1">
            <a:spLocks/>
          </p:cNvSpPr>
          <p:nvPr/>
        </p:nvSpPr>
        <p:spPr>
          <a:xfrm>
            <a:off x="5578473" y="4542767"/>
            <a:ext cx="1220913" cy="268385"/>
          </a:xfrm>
          <a:prstGeom prst="rect">
            <a:avLst/>
          </a:prstGeom>
          <a:noFill/>
        </p:spPr>
        <p:txBody>
          <a:bodyPr>
            <a:noAutofit/>
          </a:bodyPr>
          <a:lstStyle/>
          <a:p>
            <a:pPr>
              <a:defRPr/>
            </a:pPr>
            <a:r>
              <a:rPr lang="en-US" sz="1000" b="1" dirty="0">
                <a:latin typeface="Verdana"/>
                <a:ea typeface="MS PGothic" panose="020B0600070205080204" pitchFamily="34" charset="-128"/>
                <a:cs typeface="Verdana"/>
              </a:rPr>
              <a:t>April 2018</a:t>
            </a:r>
            <a:endParaRPr lang="en-US" sz="1000" dirty="0">
              <a:latin typeface="Verdana"/>
              <a:ea typeface="MS PGothic" panose="020B0600070205080204" pitchFamily="34" charset="-128"/>
              <a:cs typeface="Verdana"/>
            </a:endParaRPr>
          </a:p>
        </p:txBody>
      </p:sp>
      <p:sp>
        <p:nvSpPr>
          <p:cNvPr id="50" name="TextBox 49"/>
          <p:cNvSpPr txBox="1">
            <a:spLocks/>
          </p:cNvSpPr>
          <p:nvPr/>
        </p:nvSpPr>
        <p:spPr>
          <a:xfrm>
            <a:off x="6946901" y="4542767"/>
            <a:ext cx="1202983" cy="268385"/>
          </a:xfrm>
          <a:prstGeom prst="rect">
            <a:avLst/>
          </a:prstGeom>
          <a:noFill/>
        </p:spPr>
        <p:txBody>
          <a:bodyPr>
            <a:noAutofit/>
          </a:bodyPr>
          <a:lstStyle/>
          <a:p>
            <a:pPr>
              <a:defRPr/>
            </a:pPr>
            <a:r>
              <a:rPr lang="en-US" sz="1000" b="1" dirty="0">
                <a:latin typeface="Verdana"/>
                <a:ea typeface="MS PGothic" panose="020B0600070205080204" pitchFamily="34" charset="-128"/>
                <a:cs typeface="Verdana"/>
              </a:rPr>
              <a:t>June 2018</a:t>
            </a:r>
            <a:endParaRPr lang="en-US" sz="1000" dirty="0">
              <a:latin typeface="Verdana"/>
              <a:ea typeface="MS PGothic" panose="020B0600070205080204" pitchFamily="34" charset="-128"/>
              <a:cs typeface="Verdana"/>
            </a:endParaRPr>
          </a:p>
        </p:txBody>
      </p:sp>
      <p:sp>
        <p:nvSpPr>
          <p:cNvPr id="51" name="TextBox 50"/>
          <p:cNvSpPr txBox="1">
            <a:spLocks/>
          </p:cNvSpPr>
          <p:nvPr/>
        </p:nvSpPr>
        <p:spPr>
          <a:xfrm>
            <a:off x="8459791" y="4542767"/>
            <a:ext cx="1321945" cy="226182"/>
          </a:xfrm>
          <a:prstGeom prst="rect">
            <a:avLst/>
          </a:prstGeom>
          <a:noFill/>
        </p:spPr>
        <p:txBody>
          <a:bodyPr>
            <a:noAutofit/>
          </a:bodyPr>
          <a:lstStyle/>
          <a:p>
            <a:pPr>
              <a:defRPr/>
            </a:pPr>
            <a:r>
              <a:rPr lang="en-US" sz="1000" b="1" dirty="0">
                <a:latin typeface="Verdana"/>
                <a:ea typeface="MS PGothic" panose="020B0600070205080204" pitchFamily="34" charset="-128"/>
                <a:cs typeface="Verdana"/>
              </a:rPr>
              <a:t>June 2019</a:t>
            </a:r>
            <a:endParaRPr lang="en-US" sz="1000" dirty="0">
              <a:latin typeface="Verdana"/>
              <a:ea typeface="MS PGothic" panose="020B0600070205080204" pitchFamily="34" charset="-128"/>
              <a:cs typeface="Verdana"/>
            </a:endParaRPr>
          </a:p>
        </p:txBody>
      </p:sp>
      <p:sp>
        <p:nvSpPr>
          <p:cNvPr id="52" name="TextBox 51"/>
          <p:cNvSpPr txBox="1">
            <a:spLocks/>
          </p:cNvSpPr>
          <p:nvPr/>
        </p:nvSpPr>
        <p:spPr>
          <a:xfrm>
            <a:off x="8471846" y="5000561"/>
            <a:ext cx="1589088" cy="1189224"/>
          </a:xfrm>
          <a:prstGeom prst="rect">
            <a:avLst/>
          </a:prstGeom>
          <a:solidFill>
            <a:schemeClr val="accent1">
              <a:lumMod val="20000"/>
              <a:lumOff val="80000"/>
            </a:schemeClr>
          </a:solidFill>
        </p:spPr>
        <p:txBody>
          <a:bodyPr wrap="square" lIns="91440" tIns="91440" rIns="91440" bIns="91440">
            <a:noAutofit/>
          </a:bodyPr>
          <a:lstStyle/>
          <a:p>
            <a:pPr>
              <a:defRPr/>
            </a:pPr>
            <a:r>
              <a:rPr lang="en-US" sz="1100" dirty="0">
                <a:ea typeface="MS PGothic" panose="020B0600070205080204" pitchFamily="34" charset="-128"/>
                <a:cs typeface="Georgia"/>
              </a:rPr>
              <a:t>The SEC releases its new standard for investment advisers</a:t>
            </a:r>
          </a:p>
        </p:txBody>
      </p:sp>
      <p:sp>
        <p:nvSpPr>
          <p:cNvPr id="54" name="Oval 53"/>
          <p:cNvSpPr>
            <a:spLocks/>
          </p:cNvSpPr>
          <p:nvPr/>
        </p:nvSpPr>
        <p:spPr>
          <a:xfrm>
            <a:off x="3983655" y="482432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a:p>
        </p:txBody>
      </p:sp>
      <p:sp>
        <p:nvSpPr>
          <p:cNvPr id="55" name="Oval 54"/>
          <p:cNvSpPr>
            <a:spLocks/>
          </p:cNvSpPr>
          <p:nvPr/>
        </p:nvSpPr>
        <p:spPr>
          <a:xfrm>
            <a:off x="5647590" y="482432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dirty="0"/>
          </a:p>
        </p:txBody>
      </p:sp>
      <p:sp>
        <p:nvSpPr>
          <p:cNvPr id="56" name="Oval 55"/>
          <p:cNvSpPr>
            <a:spLocks/>
          </p:cNvSpPr>
          <p:nvPr/>
        </p:nvSpPr>
        <p:spPr>
          <a:xfrm>
            <a:off x="7046654" y="482432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a:p>
        </p:txBody>
      </p:sp>
      <p:sp>
        <p:nvSpPr>
          <p:cNvPr id="57" name="Oval 56"/>
          <p:cNvSpPr>
            <a:spLocks/>
          </p:cNvSpPr>
          <p:nvPr/>
        </p:nvSpPr>
        <p:spPr>
          <a:xfrm>
            <a:off x="8513815" y="482432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a:p>
        </p:txBody>
      </p:sp>
      <p:sp>
        <p:nvSpPr>
          <p:cNvPr id="59" name="Rectangle 14"/>
          <p:cNvSpPr>
            <a:spLocks noChangeArrowheads="1"/>
          </p:cNvSpPr>
          <p:nvPr/>
        </p:nvSpPr>
        <p:spPr bwMode="auto">
          <a:xfrm>
            <a:off x="1943100" y="4173207"/>
            <a:ext cx="3041552" cy="328455"/>
          </a:xfrm>
          <a:prstGeom prst="rect">
            <a:avLst/>
          </a:prstGeom>
          <a:noFill/>
          <a:ln>
            <a:noFill/>
          </a:ln>
          <a:extLst/>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Fiduciary Rule timeline</a:t>
            </a:r>
          </a:p>
        </p:txBody>
      </p:sp>
      <p:sp>
        <p:nvSpPr>
          <p:cNvPr id="60" name="TextBox 59"/>
          <p:cNvSpPr txBox="1">
            <a:spLocks noChangeArrowheads="1"/>
          </p:cNvSpPr>
          <p:nvPr/>
        </p:nvSpPr>
        <p:spPr bwMode="auto">
          <a:xfrm>
            <a:off x="2502432" y="2150686"/>
            <a:ext cx="3519529"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marL="0" lvl="1" indent="0">
              <a:lnSpc>
                <a:spcPct val="100000"/>
              </a:lnSpc>
              <a:spcAft>
                <a:spcPts val="400"/>
              </a:spcAft>
              <a:buNone/>
              <a:defRPr/>
            </a:pPr>
            <a:r>
              <a:rPr lang="en-US" altLang="en-US" sz="1100" dirty="0">
                <a:solidFill>
                  <a:srgbClr val="000000"/>
                </a:solidFill>
                <a:latin typeface="+mn-lt"/>
                <a:cs typeface="Georgia"/>
              </a:rPr>
              <a:t>The Fiduciary Rule stated that investment advisers or broker-dealers must always put the client’s interests first, without consideration for receiving commissions in exchange for selling particular funds to investors</a:t>
            </a:r>
            <a:endParaRPr lang="en-US" sz="1100" dirty="0">
              <a:solidFill>
                <a:srgbClr val="000000"/>
              </a:solidFill>
              <a:latin typeface="+mn-lt"/>
              <a:cs typeface="Georgia"/>
            </a:endParaRPr>
          </a:p>
        </p:txBody>
      </p:sp>
      <p:sp>
        <p:nvSpPr>
          <p:cNvPr id="7" name="Title 6">
            <a:extLst>
              <a:ext uri="{FF2B5EF4-FFF2-40B4-BE49-F238E27FC236}">
                <a16:creationId xmlns:a16="http://schemas.microsoft.com/office/drawing/2014/main" id="{C8CF0C9C-C108-9B46-9D12-9AF31222B06E}"/>
              </a:ext>
            </a:extLst>
          </p:cNvPr>
          <p:cNvSpPr>
            <a:spLocks noGrp="1"/>
          </p:cNvSpPr>
          <p:nvPr>
            <p:ph type="title"/>
          </p:nvPr>
        </p:nvSpPr>
        <p:spPr>
          <a:xfrm>
            <a:off x="912241" y="1021025"/>
            <a:ext cx="10515600" cy="1325563"/>
          </a:xfrm>
        </p:spPr>
        <p:txBody>
          <a:bodyPr>
            <a:normAutofit/>
          </a:bodyPr>
          <a:lstStyle/>
          <a:p>
            <a:r>
              <a:rPr lang="en-US" sz="2400" dirty="0">
                <a:latin typeface="+mj-lt"/>
              </a:rPr>
              <a:t>The SEC’s new “Best Interest” Rule sets a standard of conduct for investment broker-dealers</a:t>
            </a:r>
          </a:p>
        </p:txBody>
      </p:sp>
      <p:sp>
        <p:nvSpPr>
          <p:cNvPr id="70" name="Text Placeholder 18">
            <a:extLst>
              <a:ext uri="{FF2B5EF4-FFF2-40B4-BE49-F238E27FC236}">
                <a16:creationId xmlns:a16="http://schemas.microsoft.com/office/drawing/2014/main" id="{C2279D29-325A-A749-A9C8-F5FD8B43BCB4}"/>
              </a:ext>
            </a:extLst>
          </p:cNvPr>
          <p:cNvSpPr txBox="1">
            <a:spLocks/>
          </p:cNvSpPr>
          <p:nvPr/>
        </p:nvSpPr>
        <p:spPr bwMode="auto">
          <a:xfrm>
            <a:off x="1928808" y="633926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mj-lt"/>
                <a:cs typeface="Georgia"/>
              </a:rPr>
              <a:t>David Hervey | Slide last updated on: June 11, 2019</a:t>
            </a:r>
          </a:p>
        </p:txBody>
      </p:sp>
      <p:sp>
        <p:nvSpPr>
          <p:cNvPr id="71" name="Text Placeholder 18">
            <a:extLst>
              <a:ext uri="{FF2B5EF4-FFF2-40B4-BE49-F238E27FC236}">
                <a16:creationId xmlns:a16="http://schemas.microsoft.com/office/drawing/2014/main" id="{A29C9667-9C28-1F4E-83A1-F621D4EDFB4F}"/>
              </a:ext>
            </a:extLst>
          </p:cNvPr>
          <p:cNvSpPr txBox="1">
            <a:spLocks/>
          </p:cNvSpPr>
          <p:nvPr/>
        </p:nvSpPr>
        <p:spPr bwMode="auto">
          <a:xfrm>
            <a:off x="1928808"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mj-lt"/>
                <a:cs typeface="Georgia"/>
              </a:rPr>
              <a:t>Sources: Investopedia, Securities and Exchange Commission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664" y="3271567"/>
            <a:ext cx="617621" cy="61762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558" y="2150686"/>
            <a:ext cx="617621" cy="61762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6559" y="3271567"/>
            <a:ext cx="617621" cy="61762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6663" y="2150686"/>
            <a:ext cx="617621" cy="617621"/>
          </a:xfrm>
          <a:prstGeom prst="rect">
            <a:avLst/>
          </a:prstGeom>
        </p:spPr>
      </p:pic>
    </p:spTree>
    <p:extLst>
      <p:ext uri="{BB962C8B-B14F-4D97-AF65-F5344CB8AC3E}">
        <p14:creationId xmlns:p14="http://schemas.microsoft.com/office/powerpoint/2010/main" val="132842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 name="TextBox 92"/>
          <p:cNvSpPr txBox="1">
            <a:spLocks noChangeArrowheads="1"/>
          </p:cNvSpPr>
          <p:nvPr/>
        </p:nvSpPr>
        <p:spPr bwMode="auto">
          <a:xfrm>
            <a:off x="6973739" y="5156780"/>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nSpc>
                <a:spcPct val="100000"/>
              </a:lnSpc>
              <a:spcBef>
                <a:spcPts val="0"/>
              </a:spcBef>
              <a:spcAft>
                <a:spcPts val="400"/>
              </a:spcAft>
              <a:buNone/>
            </a:pPr>
            <a:r>
              <a:rPr lang="en-US" altLang="en-US" sz="1100" dirty="0">
                <a:latin typeface="+mj-lt"/>
              </a:rPr>
              <a:t>Unlike the Fiduciary Rule, the new Best Interest Rule will not open investment advisers and broker-dealers to litigation over potential breaches of the standard of conduct</a:t>
            </a:r>
          </a:p>
        </p:txBody>
      </p:sp>
      <p:sp>
        <p:nvSpPr>
          <p:cNvPr id="53" name="TextBox 52"/>
          <p:cNvSpPr txBox="1">
            <a:spLocks/>
          </p:cNvSpPr>
          <p:nvPr/>
        </p:nvSpPr>
        <p:spPr>
          <a:xfrm>
            <a:off x="2156354" y="3987367"/>
            <a:ext cx="7800975" cy="655575"/>
          </a:xfrm>
          <a:prstGeom prst="rect">
            <a:avLst/>
          </a:prstGeom>
          <a:noFill/>
        </p:spPr>
        <p:txBody>
          <a:bodyPr>
            <a:noAutofit/>
          </a:bodyPr>
          <a:lstStyle/>
          <a:p>
            <a:pPr algn="ctr">
              <a:spcAft>
                <a:spcPts val="400"/>
              </a:spcAft>
              <a:defRPr/>
            </a:pPr>
            <a:r>
              <a:rPr lang="en-US" dirty="0">
                <a:latin typeface="+mj-lt"/>
                <a:ea typeface="ＭＳ Ｐゴシック" panose="020B0600070205080204" pitchFamily="34" charset="-128"/>
              </a:rPr>
              <a:t>Investment advice firms will have a transition period lasting until June 30, 2020 to implement the Best Interest Rule</a:t>
            </a:r>
          </a:p>
        </p:txBody>
      </p:sp>
      <p:cxnSp>
        <p:nvCxnSpPr>
          <p:cNvPr id="54" name="Straight Connector 53"/>
          <p:cNvCxnSpPr>
            <a:cxnSpLocks/>
          </p:cNvCxnSpPr>
          <p:nvPr/>
        </p:nvCxnSpPr>
        <p:spPr>
          <a:xfrm>
            <a:off x="1987760" y="3770852"/>
            <a:ext cx="81381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987760" y="4859454"/>
            <a:ext cx="81381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Box 28"/>
          <p:cNvSpPr txBox="1">
            <a:spLocks noChangeArrowheads="1"/>
          </p:cNvSpPr>
          <p:nvPr/>
        </p:nvSpPr>
        <p:spPr bwMode="auto">
          <a:xfrm>
            <a:off x="2856440" y="5156780"/>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nSpc>
                <a:spcPct val="100000"/>
              </a:lnSpc>
              <a:spcBef>
                <a:spcPts val="0"/>
              </a:spcBef>
              <a:spcAft>
                <a:spcPts val="400"/>
              </a:spcAft>
              <a:buNone/>
            </a:pPr>
            <a:r>
              <a:rPr lang="en-US" altLang="en-US" sz="1100" dirty="0">
                <a:latin typeface="+mj-lt"/>
              </a:rPr>
              <a:t>In a press release, the SEC suggested that the new rule would allow advisers to continue to serve retail investors at an acceptable price and that the new standards are consistent with investors’ expectations</a:t>
            </a:r>
          </a:p>
        </p:txBody>
      </p:sp>
      <p:sp>
        <p:nvSpPr>
          <p:cNvPr id="57" name="TextBox 7"/>
          <p:cNvSpPr txBox="1">
            <a:spLocks noChangeArrowheads="1"/>
          </p:cNvSpPr>
          <p:nvPr/>
        </p:nvSpPr>
        <p:spPr bwMode="auto">
          <a:xfrm>
            <a:off x="2817280" y="2296527"/>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nSpc>
                <a:spcPct val="100000"/>
              </a:lnSpc>
              <a:spcBef>
                <a:spcPts val="0"/>
              </a:spcBef>
              <a:spcAft>
                <a:spcPts val="400"/>
              </a:spcAft>
              <a:buNone/>
            </a:pPr>
            <a:r>
              <a:rPr lang="en-US" altLang="en-US" sz="1100" dirty="0">
                <a:latin typeface="+mj-lt"/>
              </a:rPr>
              <a:t>The Best Interest rule emphasizes policies to disclose conflicts of interest and, in some cases mitigate or eliminate these conflicts</a:t>
            </a:r>
            <a:endParaRPr lang="en-US" altLang="en-US" sz="1100" b="1" dirty="0">
              <a:latin typeface="+mj-lt"/>
            </a:endParaRPr>
          </a:p>
        </p:txBody>
      </p:sp>
      <p:sp>
        <p:nvSpPr>
          <p:cNvPr id="58" name="TextBox 86"/>
          <p:cNvSpPr txBox="1">
            <a:spLocks noChangeArrowheads="1"/>
          </p:cNvSpPr>
          <p:nvPr/>
        </p:nvSpPr>
        <p:spPr bwMode="auto">
          <a:xfrm>
            <a:off x="6934579" y="2296527"/>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nSpc>
                <a:spcPct val="100000"/>
              </a:lnSpc>
              <a:spcBef>
                <a:spcPts val="0"/>
              </a:spcBef>
              <a:spcAft>
                <a:spcPts val="400"/>
              </a:spcAft>
              <a:buNone/>
            </a:pPr>
            <a:r>
              <a:rPr lang="en-US" altLang="en-US" sz="1100" dirty="0">
                <a:latin typeface="+mj-lt"/>
              </a:rPr>
              <a:t>The best interest standard, in itself, is less restrictive than the fiduciary standard, but some industry groups have argued that the requirement to mitigate or eliminate some conflicts of interest offsets this change</a:t>
            </a:r>
            <a:endParaRPr lang="en-US" altLang="en-US" sz="1100" b="1" dirty="0">
              <a:latin typeface="+mj-lt"/>
            </a:endParaRPr>
          </a:p>
        </p:txBody>
      </p:sp>
      <p:pic>
        <p:nvPicPr>
          <p:cNvPr id="66" name="Picture 6"/>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2070853" y="2296527"/>
            <a:ext cx="639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18"/>
          <p:cNvSpPr txBox="1">
            <a:spLocks/>
          </p:cNvSpPr>
          <p:nvPr/>
        </p:nvSpPr>
        <p:spPr bwMode="auto">
          <a:xfrm>
            <a:off x="1928808" y="631706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cs typeface="Georgia"/>
              </a:rPr>
              <a:t>David Hervey | Slide last updated on: June 11, 2019</a:t>
            </a:r>
          </a:p>
        </p:txBody>
      </p:sp>
      <p:sp>
        <p:nvSpPr>
          <p:cNvPr id="27" name="Text Placeholder 18"/>
          <p:cNvSpPr txBox="1">
            <a:spLocks/>
          </p:cNvSpPr>
          <p:nvPr/>
        </p:nvSpPr>
        <p:spPr bwMode="auto">
          <a:xfrm>
            <a:off x="1928808"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cs typeface="Georgia"/>
              </a:rPr>
              <a:t>Sources: Investopedia, Securities and Exchange Commission, </a:t>
            </a:r>
            <a:r>
              <a:rPr lang="en-US" sz="700" i="1" dirty="0">
                <a:solidFill>
                  <a:schemeClr val="tx1">
                    <a:lumMod val="50000"/>
                    <a:lumOff val="50000"/>
                  </a:schemeClr>
                </a:solidFill>
                <a:cs typeface="Georgia"/>
              </a:rPr>
              <a:t>Politico</a:t>
            </a:r>
            <a:endParaRPr lang="en-US" sz="700" dirty="0">
              <a:solidFill>
                <a:schemeClr val="tx1">
                  <a:lumMod val="50000"/>
                  <a:lumOff val="50000"/>
                </a:schemeClr>
              </a:solidFill>
              <a:cs typeface="Georgia"/>
            </a:endParaRPr>
          </a:p>
        </p:txBody>
      </p:sp>
      <p:pic>
        <p:nvPicPr>
          <p:cNvPr id="5" name="Picture 4">
            <a:extLst>
              <a:ext uri="{FF2B5EF4-FFF2-40B4-BE49-F238E27FC236}">
                <a16:creationId xmlns:a16="http://schemas.microsoft.com/office/drawing/2014/main" id="{13095F5B-8CF0-0C4F-B644-C6FE23A699C8}"/>
              </a:ext>
            </a:extLst>
          </p:cNvPr>
          <p:cNvPicPr>
            <a:picLocks noChangeAspect="1"/>
          </p:cNvPicPr>
          <p:nvPr/>
        </p:nvPicPr>
        <p:blipFill>
          <a:blip r:embed="rId4"/>
          <a:stretch>
            <a:fillRect/>
          </a:stretch>
        </p:blipFill>
        <p:spPr>
          <a:xfrm>
            <a:off x="6218649" y="2296526"/>
            <a:ext cx="704190" cy="704190"/>
          </a:xfrm>
          <a:prstGeom prst="rect">
            <a:avLst/>
          </a:prstGeom>
        </p:spPr>
      </p:pic>
      <p:pic>
        <p:nvPicPr>
          <p:cNvPr id="12" name="Picture 11">
            <a:extLst>
              <a:ext uri="{FF2B5EF4-FFF2-40B4-BE49-F238E27FC236}">
                <a16:creationId xmlns:a16="http://schemas.microsoft.com/office/drawing/2014/main" id="{96D9D38D-2EBE-FC4E-BD7D-E0D0B93A8BFC}"/>
              </a:ext>
            </a:extLst>
          </p:cNvPr>
          <p:cNvPicPr>
            <a:picLocks noChangeAspect="1"/>
          </p:cNvPicPr>
          <p:nvPr/>
        </p:nvPicPr>
        <p:blipFill>
          <a:blip r:embed="rId5"/>
          <a:stretch>
            <a:fillRect/>
          </a:stretch>
        </p:blipFill>
        <p:spPr>
          <a:xfrm>
            <a:off x="6374826" y="5156779"/>
            <a:ext cx="635298" cy="635298"/>
          </a:xfrm>
          <a:prstGeom prst="rect">
            <a:avLst/>
          </a:prstGeom>
        </p:spPr>
      </p:pic>
      <p:sp>
        <p:nvSpPr>
          <p:cNvPr id="4" name="Title 3">
            <a:extLst>
              <a:ext uri="{FF2B5EF4-FFF2-40B4-BE49-F238E27FC236}">
                <a16:creationId xmlns:a16="http://schemas.microsoft.com/office/drawing/2014/main" id="{5C154ACA-C439-DE4C-9B2E-DA8F9FA5B2E6}"/>
              </a:ext>
            </a:extLst>
          </p:cNvPr>
          <p:cNvSpPr>
            <a:spLocks noGrp="1"/>
          </p:cNvSpPr>
          <p:nvPr>
            <p:ph type="title"/>
          </p:nvPr>
        </p:nvSpPr>
        <p:spPr>
          <a:xfrm>
            <a:off x="583337" y="1020608"/>
            <a:ext cx="11025326" cy="1325563"/>
          </a:xfrm>
        </p:spPr>
        <p:txBody>
          <a:bodyPr>
            <a:normAutofit/>
          </a:bodyPr>
          <a:lstStyle/>
          <a:p>
            <a:r>
              <a:rPr lang="en-US" sz="2800" dirty="0">
                <a:latin typeface="+mj-lt"/>
              </a:rPr>
              <a:t>How is the Best Interest Rule different from the Fiduciary Rule?</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4698" t="14814" r="16138" b="16023"/>
          <a:stretch/>
        </p:blipFill>
        <p:spPr>
          <a:xfrm>
            <a:off x="2133601" y="5156779"/>
            <a:ext cx="640080" cy="640080"/>
          </a:xfrm>
          <a:prstGeom prst="rect">
            <a:avLst/>
          </a:prstGeom>
        </p:spPr>
      </p:pic>
    </p:spTree>
    <p:extLst>
      <p:ext uri="{BB962C8B-B14F-4D97-AF65-F5344CB8AC3E}">
        <p14:creationId xmlns:p14="http://schemas.microsoft.com/office/powerpoint/2010/main" val="3218210525"/>
      </p:ext>
    </p:extLst>
  </p:cSld>
  <p:clrMapOvr>
    <a:masterClrMapping/>
  </p:clrMapOvr>
</p:sld>
</file>

<file path=ppt/theme/theme1.xml><?xml version="1.0" encoding="utf-8"?>
<a:theme xmlns:a="http://schemas.openxmlformats.org/drawingml/2006/main" name="Office Theme">
  <a:themeElements>
    <a:clrScheme name="NAIFA">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A99D1"/>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2072</Words>
  <Application>Microsoft Office PowerPoint</Application>
  <PresentationFormat>Widescreen</PresentationFormat>
  <Paragraphs>278</Paragraphs>
  <Slides>27</Slides>
  <Notes>27</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Georgia</vt:lpstr>
      <vt:lpstr>Verdana</vt:lpstr>
      <vt:lpstr>Office Theme</vt:lpstr>
      <vt:lpstr>PowerPoint Presentation</vt:lpstr>
      <vt:lpstr>NAIFA’s  GR Staff</vt:lpstr>
      <vt:lpstr>NAIFA’s Counsel Steptoe &amp; Johnson</vt:lpstr>
      <vt:lpstr>Today’s Agenda</vt:lpstr>
      <vt:lpstr>What a difference an agency makes!</vt:lpstr>
      <vt:lpstr>PowerPoint Presentation</vt:lpstr>
      <vt:lpstr>PowerPoint Presentation</vt:lpstr>
      <vt:lpstr>The SEC’s new “Best Interest” Rule sets a standard of conduct for investment broker-dealers</vt:lpstr>
      <vt:lpstr>How is the Best Interest Rule different from the Fiduciary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states proposing rules which are stricter than the Best Interest Rule</vt:lpstr>
      <vt:lpstr>What Does All of This Mean in the Real World?</vt:lpstr>
      <vt:lpstr>PowerPoint Presentation</vt:lpstr>
      <vt:lpstr>Remember the Reg BI GOLDEN RULE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Buneo</dc:creator>
  <cp:lastModifiedBy>Maggie Buneo</cp:lastModifiedBy>
  <cp:revision>20</cp:revision>
  <cp:lastPrinted>2019-09-24T15:48:19Z</cp:lastPrinted>
  <dcterms:created xsi:type="dcterms:W3CDTF">2019-09-23T16:29:53Z</dcterms:created>
  <dcterms:modified xsi:type="dcterms:W3CDTF">2019-09-26T16:59:58Z</dcterms:modified>
</cp:coreProperties>
</file>