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9"/>
  </p:notesMasterIdLst>
  <p:sldIdLst>
    <p:sldId id="1873" r:id="rId2"/>
    <p:sldId id="1892" r:id="rId3"/>
    <p:sldId id="1810" r:id="rId4"/>
    <p:sldId id="314" r:id="rId5"/>
    <p:sldId id="1812" r:id="rId6"/>
    <p:sldId id="1811" r:id="rId7"/>
    <p:sldId id="1874" r:id="rId8"/>
    <p:sldId id="1816" r:id="rId9"/>
    <p:sldId id="1875" r:id="rId10"/>
    <p:sldId id="1876" r:id="rId11"/>
    <p:sldId id="1877" r:id="rId12"/>
    <p:sldId id="1879" r:id="rId13"/>
    <p:sldId id="1880" r:id="rId14"/>
    <p:sldId id="1826" r:id="rId15"/>
    <p:sldId id="1817" r:id="rId16"/>
    <p:sldId id="1881" r:id="rId17"/>
    <p:sldId id="1882" r:id="rId18"/>
    <p:sldId id="1822" r:id="rId19"/>
    <p:sldId id="1878" r:id="rId20"/>
    <p:sldId id="1884" r:id="rId21"/>
    <p:sldId id="1824" r:id="rId22"/>
    <p:sldId id="1823" r:id="rId23"/>
    <p:sldId id="1867" r:id="rId24"/>
    <p:sldId id="1866" r:id="rId25"/>
    <p:sldId id="1890" r:id="rId26"/>
    <p:sldId id="1893" r:id="rId27"/>
    <p:sldId id="1894"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6E99"/>
    <a:srgbClr val="00AEEF"/>
    <a:srgbClr val="0189C1"/>
    <a:srgbClr val="D5E7F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4" d="100"/>
          <a:sy n="114" d="100"/>
        </p:scale>
        <p:origin x="474" y="9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3B490B-DCBF-48CE-8989-793158718698}" type="datetimeFigureOut">
              <a:rPr lang="en-US" smtClean="0"/>
              <a:t>2/12/2020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F32FCA-8C7B-429B-ACA8-0734FEAA2ACA}" type="slidenum">
              <a:rPr lang="en-US" smtClean="0"/>
              <a:t>‹#›</a:t>
            </a:fld>
            <a:endParaRPr lang="en-US"/>
          </a:p>
        </p:txBody>
      </p:sp>
    </p:spTree>
    <p:extLst>
      <p:ext uri="{BB962C8B-B14F-4D97-AF65-F5344CB8AC3E}">
        <p14:creationId xmlns:p14="http://schemas.microsoft.com/office/powerpoint/2010/main" val="23025646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look at this from three angles:</a:t>
            </a:r>
          </a:p>
          <a:p>
            <a:endParaRPr lang="en-US" dirty="0"/>
          </a:p>
          <a:p>
            <a:pPr marL="914400" lvl="1" indent="-457200">
              <a:spcAft>
                <a:spcPts val="1800"/>
              </a:spcAft>
              <a:buClr>
                <a:schemeClr val="tx2"/>
              </a:buClr>
              <a:buSzPct val="80000"/>
              <a:buFont typeface="+mj-lt"/>
              <a:buAutoNum type="arabicPeriod"/>
            </a:pPr>
            <a:r>
              <a:rPr lang="en-US" sz="2000" dirty="0">
                <a:solidFill>
                  <a:schemeClr val="accent1"/>
                </a:solidFill>
                <a:latin typeface="Helvetica Neue LT Pro 45 Light" panose="020B0403020202020204" pitchFamily="34" charset="77"/>
              </a:rPr>
              <a:t>Small employers and the additional benefits they receive</a:t>
            </a:r>
          </a:p>
          <a:p>
            <a:pPr marL="914400" lvl="1" indent="-457200">
              <a:spcAft>
                <a:spcPts val="1800"/>
              </a:spcAft>
              <a:buClr>
                <a:schemeClr val="tx2"/>
              </a:buClr>
              <a:buSzPct val="80000"/>
              <a:buFont typeface="+mj-lt"/>
              <a:buAutoNum type="arabicPeriod"/>
            </a:pPr>
            <a:r>
              <a:rPr lang="en-US" sz="2000" dirty="0">
                <a:solidFill>
                  <a:schemeClr val="accent1"/>
                </a:solidFill>
                <a:latin typeface="Helvetica Neue LT Pro 45 Light" panose="020B0403020202020204" pitchFamily="34" charset="77"/>
              </a:rPr>
              <a:t>The insurance side of this – Increased lifetime income options, including annuities</a:t>
            </a:r>
          </a:p>
          <a:p>
            <a:pPr marL="914400" lvl="1" indent="-457200">
              <a:spcAft>
                <a:spcPts val="1800"/>
              </a:spcAft>
              <a:buClr>
                <a:schemeClr val="tx2"/>
              </a:buClr>
              <a:buSzPct val="80000"/>
              <a:buFont typeface="+mj-lt"/>
              <a:buAutoNum type="arabicPeriod"/>
            </a:pPr>
            <a:r>
              <a:rPr lang="en-US" sz="2000" dirty="0">
                <a:solidFill>
                  <a:schemeClr val="accent1"/>
                </a:solidFill>
                <a:latin typeface="Helvetica Neue LT Pro 45 Light" panose="020B0403020202020204" pitchFamily="34" charset="77"/>
              </a:rPr>
              <a:t>Major RMD changes (10-year stretch, age 72, IRA after 70.5)</a:t>
            </a:r>
          </a:p>
        </p:txBody>
      </p:sp>
      <p:sp>
        <p:nvSpPr>
          <p:cNvPr id="4" name="Slide Number Placeholder 3"/>
          <p:cNvSpPr>
            <a:spLocks noGrp="1"/>
          </p:cNvSpPr>
          <p:nvPr>
            <p:ph type="sldNum" sz="quarter" idx="5"/>
          </p:nvPr>
        </p:nvSpPr>
        <p:spPr/>
        <p:txBody>
          <a:bodyPr/>
          <a:lstStyle/>
          <a:p>
            <a:fld id="{6C015D19-1A19-3940-AD3C-B0D2E6166548}" type="slidenum">
              <a:rPr lang="en-US" smtClean="0"/>
              <a:pPr/>
              <a:t>2</a:t>
            </a:fld>
            <a:endParaRPr lang="en-US" dirty="0"/>
          </a:p>
        </p:txBody>
      </p:sp>
    </p:spTree>
    <p:extLst>
      <p:ext uri="{BB962C8B-B14F-4D97-AF65-F5344CB8AC3E}">
        <p14:creationId xmlns:p14="http://schemas.microsoft.com/office/powerpoint/2010/main" val="40793611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a:solidFill>
                  <a:schemeClr val="tx1"/>
                </a:solidFill>
                <a:effectLst/>
                <a:latin typeface="Helvetica Neue LT Pro 45 Light" panose="020B0403020202020204" pitchFamily="34" charset="77"/>
                <a:ea typeface="+mn-ea"/>
                <a:cs typeface="+mn-cs"/>
              </a:rPr>
              <a:t>This change removes a notable savings limitation, particularly for those who continue to work later in life.</a:t>
            </a:r>
            <a:endParaRPr lang="en-US" dirty="0"/>
          </a:p>
        </p:txBody>
      </p:sp>
      <p:sp>
        <p:nvSpPr>
          <p:cNvPr id="4" name="Slide Number Placeholder 3"/>
          <p:cNvSpPr>
            <a:spLocks noGrp="1"/>
          </p:cNvSpPr>
          <p:nvPr>
            <p:ph type="sldNum" sz="quarter" idx="5"/>
          </p:nvPr>
        </p:nvSpPr>
        <p:spPr/>
        <p:txBody>
          <a:bodyPr/>
          <a:lstStyle/>
          <a:p>
            <a:fld id="{6C015D19-1A19-3940-AD3C-B0D2E6166548}" type="slidenum">
              <a:rPr lang="en-US" smtClean="0"/>
              <a:pPr/>
              <a:t>13</a:t>
            </a:fld>
            <a:endParaRPr lang="en-US" dirty="0"/>
          </a:p>
        </p:txBody>
      </p:sp>
    </p:spTree>
    <p:extLst>
      <p:ext uri="{BB962C8B-B14F-4D97-AF65-F5344CB8AC3E}">
        <p14:creationId xmlns:p14="http://schemas.microsoft.com/office/powerpoint/2010/main" val="3036854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a:solidFill>
                  <a:schemeClr val="tx1"/>
                </a:solidFill>
                <a:effectLst/>
                <a:latin typeface="Helvetica Neue LT Pro 45 Light" panose="020B0403020202020204" pitchFamily="34" charset="77"/>
                <a:ea typeface="+mn-ea"/>
                <a:cs typeface="+mn-cs"/>
              </a:rPr>
              <a:t>This change removes a notable savings limitation, particularly for those who continue to work later in life.</a:t>
            </a:r>
            <a:endParaRPr lang="en-US" dirty="0"/>
          </a:p>
        </p:txBody>
      </p:sp>
      <p:sp>
        <p:nvSpPr>
          <p:cNvPr id="4" name="Slide Number Placeholder 3"/>
          <p:cNvSpPr>
            <a:spLocks noGrp="1"/>
          </p:cNvSpPr>
          <p:nvPr>
            <p:ph type="sldNum" sz="quarter" idx="5"/>
          </p:nvPr>
        </p:nvSpPr>
        <p:spPr/>
        <p:txBody>
          <a:bodyPr/>
          <a:lstStyle/>
          <a:p>
            <a:fld id="{6C015D19-1A19-3940-AD3C-B0D2E6166548}" type="slidenum">
              <a:rPr lang="en-US" smtClean="0"/>
              <a:pPr/>
              <a:t>15</a:t>
            </a:fld>
            <a:endParaRPr lang="en-US" dirty="0"/>
          </a:p>
        </p:txBody>
      </p:sp>
    </p:spTree>
    <p:extLst>
      <p:ext uri="{BB962C8B-B14F-4D97-AF65-F5344CB8AC3E}">
        <p14:creationId xmlns:p14="http://schemas.microsoft.com/office/powerpoint/2010/main" val="3382822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a:solidFill>
                  <a:schemeClr val="tx1"/>
                </a:solidFill>
                <a:effectLst/>
                <a:latin typeface="Helvetica Neue LT Pro 45 Light" panose="020B0403020202020204" pitchFamily="34" charset="77"/>
                <a:ea typeface="+mn-ea"/>
                <a:cs typeface="+mn-cs"/>
              </a:rPr>
              <a:t>This change removes a notable savings limitation, particularly for those who continue to work later in life.</a:t>
            </a:r>
            <a:endParaRPr lang="en-US" dirty="0"/>
          </a:p>
        </p:txBody>
      </p:sp>
      <p:sp>
        <p:nvSpPr>
          <p:cNvPr id="4" name="Slide Number Placeholder 3"/>
          <p:cNvSpPr>
            <a:spLocks noGrp="1"/>
          </p:cNvSpPr>
          <p:nvPr>
            <p:ph type="sldNum" sz="quarter" idx="5"/>
          </p:nvPr>
        </p:nvSpPr>
        <p:spPr/>
        <p:txBody>
          <a:bodyPr/>
          <a:lstStyle/>
          <a:p>
            <a:fld id="{6C015D19-1A19-3940-AD3C-B0D2E6166548}" type="slidenum">
              <a:rPr lang="en-US" smtClean="0"/>
              <a:pPr/>
              <a:t>16</a:t>
            </a:fld>
            <a:endParaRPr lang="en-US" dirty="0"/>
          </a:p>
        </p:txBody>
      </p:sp>
    </p:spTree>
    <p:extLst>
      <p:ext uri="{BB962C8B-B14F-4D97-AF65-F5344CB8AC3E}">
        <p14:creationId xmlns:p14="http://schemas.microsoft.com/office/powerpoint/2010/main" val="12298301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stretch strategy has been on its way out – there’s too much revenue on the table. </a:t>
            </a:r>
          </a:p>
          <a:p>
            <a:endParaRPr lang="en-US" dirty="0"/>
          </a:p>
          <a:p>
            <a:r>
              <a:rPr lang="en-US" dirty="0"/>
              <a:t>This means there are fewer tax-deferred savings opportunities. </a:t>
            </a:r>
          </a:p>
        </p:txBody>
      </p:sp>
      <p:sp>
        <p:nvSpPr>
          <p:cNvPr id="4" name="Slide Number Placeholder 3"/>
          <p:cNvSpPr>
            <a:spLocks noGrp="1"/>
          </p:cNvSpPr>
          <p:nvPr>
            <p:ph type="sldNum" sz="quarter" idx="5"/>
          </p:nvPr>
        </p:nvSpPr>
        <p:spPr/>
        <p:txBody>
          <a:bodyPr/>
          <a:lstStyle/>
          <a:p>
            <a:fld id="{6C015D19-1A19-3940-AD3C-B0D2E6166548}" type="slidenum">
              <a:rPr lang="en-US" smtClean="0"/>
              <a:pPr/>
              <a:t>17</a:t>
            </a:fld>
            <a:endParaRPr lang="en-US" dirty="0"/>
          </a:p>
        </p:txBody>
      </p:sp>
    </p:spTree>
    <p:extLst>
      <p:ext uri="{BB962C8B-B14F-4D97-AF65-F5344CB8AC3E}">
        <p14:creationId xmlns:p14="http://schemas.microsoft.com/office/powerpoint/2010/main" val="9477018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stretch strategy has been on its way out – there’s too much revenue on the table. </a:t>
            </a:r>
          </a:p>
          <a:p>
            <a:endParaRPr lang="en-US" dirty="0"/>
          </a:p>
          <a:p>
            <a:r>
              <a:rPr lang="en-US" dirty="0"/>
              <a:t>This means there are fewer tax-deferred savings opportunities. </a:t>
            </a:r>
          </a:p>
        </p:txBody>
      </p:sp>
      <p:sp>
        <p:nvSpPr>
          <p:cNvPr id="4" name="Slide Number Placeholder 3"/>
          <p:cNvSpPr>
            <a:spLocks noGrp="1"/>
          </p:cNvSpPr>
          <p:nvPr>
            <p:ph type="sldNum" sz="quarter" idx="5"/>
          </p:nvPr>
        </p:nvSpPr>
        <p:spPr/>
        <p:txBody>
          <a:bodyPr/>
          <a:lstStyle/>
          <a:p>
            <a:fld id="{6C015D19-1A19-3940-AD3C-B0D2E6166548}" type="slidenum">
              <a:rPr lang="en-US" smtClean="0"/>
              <a:pPr/>
              <a:t>18</a:t>
            </a:fld>
            <a:endParaRPr lang="en-US" dirty="0"/>
          </a:p>
        </p:txBody>
      </p:sp>
    </p:spTree>
    <p:extLst>
      <p:ext uri="{BB962C8B-B14F-4D97-AF65-F5344CB8AC3E}">
        <p14:creationId xmlns:p14="http://schemas.microsoft.com/office/powerpoint/2010/main" val="18377573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exceptions to the 10-year distribution requirement.</a:t>
            </a:r>
          </a:p>
        </p:txBody>
      </p:sp>
      <p:sp>
        <p:nvSpPr>
          <p:cNvPr id="4" name="Slide Number Placeholder 3"/>
          <p:cNvSpPr>
            <a:spLocks noGrp="1"/>
          </p:cNvSpPr>
          <p:nvPr>
            <p:ph type="sldNum" sz="quarter" idx="5"/>
          </p:nvPr>
        </p:nvSpPr>
        <p:spPr/>
        <p:txBody>
          <a:bodyPr/>
          <a:lstStyle/>
          <a:p>
            <a:fld id="{6C015D19-1A19-3940-AD3C-B0D2E6166548}" type="slidenum">
              <a:rPr lang="en-US" smtClean="0"/>
              <a:pPr/>
              <a:t>20</a:t>
            </a:fld>
            <a:endParaRPr lang="en-US" dirty="0"/>
          </a:p>
        </p:txBody>
      </p:sp>
    </p:spTree>
    <p:extLst>
      <p:ext uri="{BB962C8B-B14F-4D97-AF65-F5344CB8AC3E}">
        <p14:creationId xmlns:p14="http://schemas.microsoft.com/office/powerpoint/2010/main" val="37137606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exceptions to the 10-year distribution requirement.</a:t>
            </a:r>
          </a:p>
        </p:txBody>
      </p:sp>
      <p:sp>
        <p:nvSpPr>
          <p:cNvPr id="4" name="Slide Number Placeholder 3"/>
          <p:cNvSpPr>
            <a:spLocks noGrp="1"/>
          </p:cNvSpPr>
          <p:nvPr>
            <p:ph type="sldNum" sz="quarter" idx="5"/>
          </p:nvPr>
        </p:nvSpPr>
        <p:spPr/>
        <p:txBody>
          <a:bodyPr/>
          <a:lstStyle/>
          <a:p>
            <a:fld id="{6C015D19-1A19-3940-AD3C-B0D2E6166548}" type="slidenum">
              <a:rPr lang="en-US" smtClean="0"/>
              <a:pPr/>
              <a:t>21</a:t>
            </a:fld>
            <a:endParaRPr lang="en-US" dirty="0"/>
          </a:p>
        </p:txBody>
      </p:sp>
    </p:spTree>
    <p:extLst>
      <p:ext uri="{BB962C8B-B14F-4D97-AF65-F5344CB8AC3E}">
        <p14:creationId xmlns:p14="http://schemas.microsoft.com/office/powerpoint/2010/main" val="4629499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coming slides, Jamie will go over the impact of the SECURE Act on stretch strategies. </a:t>
            </a:r>
          </a:p>
        </p:txBody>
      </p:sp>
      <p:sp>
        <p:nvSpPr>
          <p:cNvPr id="4" name="Slide Number Placeholder 3"/>
          <p:cNvSpPr>
            <a:spLocks noGrp="1"/>
          </p:cNvSpPr>
          <p:nvPr>
            <p:ph type="sldNum" sz="quarter" idx="5"/>
          </p:nvPr>
        </p:nvSpPr>
        <p:spPr/>
        <p:txBody>
          <a:bodyPr/>
          <a:lstStyle/>
          <a:p>
            <a:fld id="{6C015D19-1A19-3940-AD3C-B0D2E6166548}" type="slidenum">
              <a:rPr lang="en-US" smtClean="0"/>
              <a:pPr/>
              <a:t>22</a:t>
            </a:fld>
            <a:endParaRPr lang="en-US" dirty="0"/>
          </a:p>
        </p:txBody>
      </p:sp>
    </p:spTree>
    <p:extLst>
      <p:ext uri="{BB962C8B-B14F-4D97-AF65-F5344CB8AC3E}">
        <p14:creationId xmlns:p14="http://schemas.microsoft.com/office/powerpoint/2010/main" val="30784963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see in this example how the change can push people into higher tax brackets.</a:t>
            </a:r>
          </a:p>
        </p:txBody>
      </p:sp>
      <p:sp>
        <p:nvSpPr>
          <p:cNvPr id="4" name="Slide Number Placeholder 3"/>
          <p:cNvSpPr>
            <a:spLocks noGrp="1"/>
          </p:cNvSpPr>
          <p:nvPr>
            <p:ph type="sldNum" sz="quarter" idx="5"/>
          </p:nvPr>
        </p:nvSpPr>
        <p:spPr/>
        <p:txBody>
          <a:bodyPr/>
          <a:lstStyle/>
          <a:p>
            <a:fld id="{6C015D19-1A19-3940-AD3C-B0D2E6166548}" type="slidenum">
              <a:rPr lang="en-US" smtClean="0"/>
              <a:pPr/>
              <a:t>24</a:t>
            </a:fld>
            <a:endParaRPr lang="en-US" dirty="0"/>
          </a:p>
        </p:txBody>
      </p:sp>
    </p:spTree>
    <p:extLst>
      <p:ext uri="{BB962C8B-B14F-4D97-AF65-F5344CB8AC3E}">
        <p14:creationId xmlns:p14="http://schemas.microsoft.com/office/powerpoint/2010/main" val="42394139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see in this example how the change can push people into higher tax brackets.</a:t>
            </a:r>
          </a:p>
        </p:txBody>
      </p:sp>
      <p:sp>
        <p:nvSpPr>
          <p:cNvPr id="4" name="Slide Number Placeholder 3"/>
          <p:cNvSpPr>
            <a:spLocks noGrp="1"/>
          </p:cNvSpPr>
          <p:nvPr>
            <p:ph type="sldNum" sz="quarter" idx="5"/>
          </p:nvPr>
        </p:nvSpPr>
        <p:spPr/>
        <p:txBody>
          <a:bodyPr/>
          <a:lstStyle/>
          <a:p>
            <a:fld id="{6C015D19-1A19-3940-AD3C-B0D2E6166548}" type="slidenum">
              <a:rPr lang="en-US" smtClean="0"/>
              <a:pPr/>
              <a:t>25</a:t>
            </a:fld>
            <a:endParaRPr lang="en-US" dirty="0"/>
          </a:p>
        </p:txBody>
      </p:sp>
    </p:spTree>
    <p:extLst>
      <p:ext uri="{BB962C8B-B14F-4D97-AF65-F5344CB8AC3E}">
        <p14:creationId xmlns:p14="http://schemas.microsoft.com/office/powerpoint/2010/main" val="45200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1200"/>
              </a:spcAft>
              <a:buClr>
                <a:schemeClr val="tx2">
                  <a:lumMod val="60000"/>
                  <a:lumOff val="40000"/>
                </a:schemeClr>
              </a:buClr>
              <a:buSzPct val="100000"/>
              <a:buFont typeface="Arial" panose="020B0604020202020204" pitchFamily="34" charset="0"/>
              <a:buNone/>
              <a:tabLst/>
              <a:defRPr/>
            </a:pPr>
            <a:r>
              <a:rPr lang="en-US" dirty="0"/>
              <a:t>We will go through seven major sections today, talking through each major provision and spending a bit more time on the elimination of the stretch IRA. Then talk about options on how to help adjust financial plans to these rules.</a:t>
            </a:r>
          </a:p>
        </p:txBody>
      </p:sp>
      <p:sp>
        <p:nvSpPr>
          <p:cNvPr id="4" name="Slide Number Placeholder 3"/>
          <p:cNvSpPr>
            <a:spLocks noGrp="1"/>
          </p:cNvSpPr>
          <p:nvPr>
            <p:ph type="sldNum" sz="quarter" idx="5"/>
          </p:nvPr>
        </p:nvSpPr>
        <p:spPr/>
        <p:txBody>
          <a:bodyPr/>
          <a:lstStyle/>
          <a:p>
            <a:fld id="{6C015D19-1A19-3940-AD3C-B0D2E6166548}" type="slidenum">
              <a:rPr lang="en-US" smtClean="0"/>
              <a:t>4</a:t>
            </a:fld>
            <a:endParaRPr lang="en-US"/>
          </a:p>
        </p:txBody>
      </p:sp>
    </p:spTree>
    <p:extLst>
      <p:ext uri="{BB962C8B-B14F-4D97-AF65-F5344CB8AC3E}">
        <p14:creationId xmlns:p14="http://schemas.microsoft.com/office/powerpoint/2010/main" val="15553320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look at this from three angles:</a:t>
            </a:r>
          </a:p>
          <a:p>
            <a:endParaRPr lang="en-US" dirty="0"/>
          </a:p>
          <a:p>
            <a:pPr marL="914400" lvl="1" indent="-457200">
              <a:spcAft>
                <a:spcPts val="1800"/>
              </a:spcAft>
              <a:buClr>
                <a:schemeClr val="tx2"/>
              </a:buClr>
              <a:buSzPct val="80000"/>
              <a:buFont typeface="+mj-lt"/>
              <a:buAutoNum type="arabicPeriod"/>
            </a:pPr>
            <a:r>
              <a:rPr lang="en-US" sz="2000" dirty="0">
                <a:solidFill>
                  <a:schemeClr val="accent1"/>
                </a:solidFill>
                <a:latin typeface="Helvetica Neue LT Pro 45 Light" panose="020B0403020202020204" pitchFamily="34" charset="77"/>
              </a:rPr>
              <a:t>Small employers and the additional benefits they receive</a:t>
            </a:r>
          </a:p>
          <a:p>
            <a:pPr marL="914400" lvl="1" indent="-457200">
              <a:spcAft>
                <a:spcPts val="1800"/>
              </a:spcAft>
              <a:buClr>
                <a:schemeClr val="tx2"/>
              </a:buClr>
              <a:buSzPct val="80000"/>
              <a:buFont typeface="+mj-lt"/>
              <a:buAutoNum type="arabicPeriod"/>
            </a:pPr>
            <a:r>
              <a:rPr lang="en-US" sz="2000" dirty="0">
                <a:solidFill>
                  <a:schemeClr val="accent1"/>
                </a:solidFill>
                <a:latin typeface="Helvetica Neue LT Pro 45 Light" panose="020B0403020202020204" pitchFamily="34" charset="77"/>
              </a:rPr>
              <a:t>The insurance side of this – Increased lifetime income options, including annuities</a:t>
            </a:r>
          </a:p>
          <a:p>
            <a:pPr marL="914400" lvl="1" indent="-457200">
              <a:spcAft>
                <a:spcPts val="1800"/>
              </a:spcAft>
              <a:buClr>
                <a:schemeClr val="tx2"/>
              </a:buClr>
              <a:buSzPct val="80000"/>
              <a:buFont typeface="+mj-lt"/>
              <a:buAutoNum type="arabicPeriod"/>
            </a:pPr>
            <a:r>
              <a:rPr lang="en-US" sz="2000" dirty="0">
                <a:solidFill>
                  <a:schemeClr val="accent1"/>
                </a:solidFill>
                <a:latin typeface="Helvetica Neue LT Pro 45 Light" panose="020B0403020202020204" pitchFamily="34" charset="77"/>
              </a:rPr>
              <a:t>Major RMD changes (10-year stretch, age 72, IRA after 70.5)</a:t>
            </a:r>
          </a:p>
        </p:txBody>
      </p:sp>
      <p:sp>
        <p:nvSpPr>
          <p:cNvPr id="4" name="Slide Number Placeholder 3"/>
          <p:cNvSpPr>
            <a:spLocks noGrp="1"/>
          </p:cNvSpPr>
          <p:nvPr>
            <p:ph type="sldNum" sz="quarter" idx="5"/>
          </p:nvPr>
        </p:nvSpPr>
        <p:spPr/>
        <p:txBody>
          <a:bodyPr/>
          <a:lstStyle/>
          <a:p>
            <a:fld id="{6C015D19-1A19-3940-AD3C-B0D2E6166548}" type="slidenum">
              <a:rPr lang="en-US" smtClean="0"/>
              <a:pPr/>
              <a:t>5</a:t>
            </a:fld>
            <a:endParaRPr lang="en-US" dirty="0"/>
          </a:p>
        </p:txBody>
      </p:sp>
    </p:spTree>
    <p:extLst>
      <p:ext uri="{BB962C8B-B14F-4D97-AF65-F5344CB8AC3E}">
        <p14:creationId xmlns:p14="http://schemas.microsoft.com/office/powerpoint/2010/main" val="37963681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Here’s a look at how this all led up to day. </a:t>
            </a:r>
          </a:p>
          <a:p>
            <a:endParaRPr lang="en-US" dirty="0"/>
          </a:p>
          <a:p>
            <a:r>
              <a:rPr lang="en-US" dirty="0"/>
              <a:t>Mention that this is biggest piece of financial planning legislation since 2006.</a:t>
            </a:r>
          </a:p>
          <a:p>
            <a:endParaRPr lang="en-US" dirty="0"/>
          </a:p>
          <a:p>
            <a:r>
              <a:rPr lang="en-US" dirty="0"/>
              <a:t>Mention that it was looking grim on this passing until December. Now we are all left to adjust in very little time. </a:t>
            </a:r>
          </a:p>
        </p:txBody>
      </p:sp>
      <p:sp>
        <p:nvSpPr>
          <p:cNvPr id="4" name="Slide Number Placeholder 3"/>
          <p:cNvSpPr>
            <a:spLocks noGrp="1"/>
          </p:cNvSpPr>
          <p:nvPr>
            <p:ph type="sldNum" sz="quarter" idx="5"/>
          </p:nvPr>
        </p:nvSpPr>
        <p:spPr/>
        <p:txBody>
          <a:bodyPr/>
          <a:lstStyle/>
          <a:p>
            <a:fld id="{6C015D19-1A19-3940-AD3C-B0D2E6166548}" type="slidenum">
              <a:rPr lang="en-US" smtClean="0"/>
              <a:pPr/>
              <a:t>6</a:t>
            </a:fld>
            <a:endParaRPr lang="en-US" dirty="0"/>
          </a:p>
        </p:txBody>
      </p:sp>
    </p:spTree>
    <p:extLst>
      <p:ext uri="{BB962C8B-B14F-4D97-AF65-F5344CB8AC3E}">
        <p14:creationId xmlns:p14="http://schemas.microsoft.com/office/powerpoint/2010/main" val="42722343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https://www.groom.com/resources/house-passes-bipartisan-retirement-reform-legislation/</a:t>
            </a:r>
          </a:p>
          <a:p>
            <a:endParaRPr lang="en-US" dirty="0"/>
          </a:p>
          <a:p>
            <a:r>
              <a:rPr lang="en-US" dirty="0"/>
              <a:t>Unless you are 70.5 by the end of the year, you’re affected. </a:t>
            </a:r>
          </a:p>
          <a:p>
            <a:endParaRPr lang="en-US" dirty="0"/>
          </a:p>
          <a:p>
            <a:r>
              <a:rPr lang="en-US" dirty="0"/>
              <a:t>Roth conversions will give people a book boost in the Secure Act era.</a:t>
            </a:r>
          </a:p>
        </p:txBody>
      </p:sp>
      <p:sp>
        <p:nvSpPr>
          <p:cNvPr id="4" name="Slide Number Placeholder 3"/>
          <p:cNvSpPr>
            <a:spLocks noGrp="1"/>
          </p:cNvSpPr>
          <p:nvPr>
            <p:ph type="sldNum" sz="quarter" idx="5"/>
          </p:nvPr>
        </p:nvSpPr>
        <p:spPr/>
        <p:txBody>
          <a:bodyPr/>
          <a:lstStyle/>
          <a:p>
            <a:fld id="{6C015D19-1A19-3940-AD3C-B0D2E6166548}" type="slidenum">
              <a:rPr lang="en-US" smtClean="0"/>
              <a:pPr/>
              <a:t>8</a:t>
            </a:fld>
            <a:endParaRPr lang="en-US" dirty="0"/>
          </a:p>
        </p:txBody>
      </p:sp>
    </p:spTree>
    <p:extLst>
      <p:ext uri="{BB962C8B-B14F-4D97-AF65-F5344CB8AC3E}">
        <p14:creationId xmlns:p14="http://schemas.microsoft.com/office/powerpoint/2010/main" val="17815962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https://www.groom.com/resources/house-passes-bipartisan-retirement-reform-legislation/</a:t>
            </a:r>
          </a:p>
          <a:p>
            <a:endParaRPr lang="en-US" dirty="0"/>
          </a:p>
          <a:p>
            <a:r>
              <a:rPr lang="en-US" dirty="0"/>
              <a:t>Unless you are 70.5 by the end of the year, you’re affected. </a:t>
            </a:r>
          </a:p>
          <a:p>
            <a:endParaRPr lang="en-US" dirty="0"/>
          </a:p>
          <a:p>
            <a:r>
              <a:rPr lang="en-US" dirty="0"/>
              <a:t>Roth conversions will give people a book boost in the Secure Act era.</a:t>
            </a:r>
          </a:p>
        </p:txBody>
      </p:sp>
      <p:sp>
        <p:nvSpPr>
          <p:cNvPr id="4" name="Slide Number Placeholder 3"/>
          <p:cNvSpPr>
            <a:spLocks noGrp="1"/>
          </p:cNvSpPr>
          <p:nvPr>
            <p:ph type="sldNum" sz="quarter" idx="5"/>
          </p:nvPr>
        </p:nvSpPr>
        <p:spPr/>
        <p:txBody>
          <a:bodyPr/>
          <a:lstStyle/>
          <a:p>
            <a:fld id="{6C015D19-1A19-3940-AD3C-B0D2E6166548}" type="slidenum">
              <a:rPr lang="en-US" smtClean="0"/>
              <a:pPr/>
              <a:t>9</a:t>
            </a:fld>
            <a:endParaRPr lang="en-US" dirty="0"/>
          </a:p>
        </p:txBody>
      </p:sp>
    </p:spTree>
    <p:extLst>
      <p:ext uri="{BB962C8B-B14F-4D97-AF65-F5344CB8AC3E}">
        <p14:creationId xmlns:p14="http://schemas.microsoft.com/office/powerpoint/2010/main" val="31330806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https://www.groom.com/resources/house-passes-bipartisan-retirement-reform-legislation/</a:t>
            </a:r>
          </a:p>
          <a:p>
            <a:endParaRPr lang="en-US" dirty="0"/>
          </a:p>
          <a:p>
            <a:r>
              <a:rPr lang="en-US" dirty="0"/>
              <a:t>Unless you are 70.5 by the end of the year, you’re affected. </a:t>
            </a:r>
          </a:p>
          <a:p>
            <a:endParaRPr lang="en-US" dirty="0"/>
          </a:p>
          <a:p>
            <a:r>
              <a:rPr lang="en-US" dirty="0"/>
              <a:t>Roth conversions will give people a book boost in the Secure Act era.</a:t>
            </a:r>
          </a:p>
        </p:txBody>
      </p:sp>
      <p:sp>
        <p:nvSpPr>
          <p:cNvPr id="4" name="Slide Number Placeholder 3"/>
          <p:cNvSpPr>
            <a:spLocks noGrp="1"/>
          </p:cNvSpPr>
          <p:nvPr>
            <p:ph type="sldNum" sz="quarter" idx="5"/>
          </p:nvPr>
        </p:nvSpPr>
        <p:spPr/>
        <p:txBody>
          <a:bodyPr/>
          <a:lstStyle/>
          <a:p>
            <a:fld id="{6C015D19-1A19-3940-AD3C-B0D2E6166548}" type="slidenum">
              <a:rPr lang="en-US" smtClean="0"/>
              <a:pPr/>
              <a:t>10</a:t>
            </a:fld>
            <a:endParaRPr lang="en-US" dirty="0"/>
          </a:p>
        </p:txBody>
      </p:sp>
    </p:spTree>
    <p:extLst>
      <p:ext uri="{BB962C8B-B14F-4D97-AF65-F5344CB8AC3E}">
        <p14:creationId xmlns:p14="http://schemas.microsoft.com/office/powerpoint/2010/main" val="42125700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https://www.groom.com/resources/house-passes-bipartisan-retirement-reform-legislation/</a:t>
            </a:r>
          </a:p>
          <a:p>
            <a:endParaRPr lang="en-US" dirty="0"/>
          </a:p>
          <a:p>
            <a:r>
              <a:rPr lang="en-US" dirty="0"/>
              <a:t>Unless you are 70.5 by the end of the year, you’re affected. </a:t>
            </a:r>
          </a:p>
          <a:p>
            <a:endParaRPr lang="en-US" dirty="0"/>
          </a:p>
          <a:p>
            <a:r>
              <a:rPr lang="en-US" dirty="0"/>
              <a:t>Roth conversions will give people a book boost in the Secure Act era.</a:t>
            </a:r>
          </a:p>
        </p:txBody>
      </p:sp>
      <p:sp>
        <p:nvSpPr>
          <p:cNvPr id="4" name="Slide Number Placeholder 3"/>
          <p:cNvSpPr>
            <a:spLocks noGrp="1"/>
          </p:cNvSpPr>
          <p:nvPr>
            <p:ph type="sldNum" sz="quarter" idx="5"/>
          </p:nvPr>
        </p:nvSpPr>
        <p:spPr/>
        <p:txBody>
          <a:bodyPr/>
          <a:lstStyle/>
          <a:p>
            <a:fld id="{6C015D19-1A19-3940-AD3C-B0D2E6166548}" type="slidenum">
              <a:rPr lang="en-US" smtClean="0"/>
              <a:pPr/>
              <a:t>11</a:t>
            </a:fld>
            <a:endParaRPr lang="en-US" dirty="0"/>
          </a:p>
        </p:txBody>
      </p:sp>
    </p:spTree>
    <p:extLst>
      <p:ext uri="{BB962C8B-B14F-4D97-AF65-F5344CB8AC3E}">
        <p14:creationId xmlns:p14="http://schemas.microsoft.com/office/powerpoint/2010/main" val="36099627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a:solidFill>
                  <a:schemeClr val="tx1"/>
                </a:solidFill>
                <a:effectLst/>
                <a:latin typeface="Helvetica Neue LT Pro 45 Light" panose="020B0403020202020204" pitchFamily="34" charset="77"/>
                <a:ea typeface="+mn-ea"/>
                <a:cs typeface="+mn-cs"/>
              </a:rPr>
              <a:t>This change removes a notable savings limitation, particularly for those who continue to work later in life.</a:t>
            </a:r>
            <a:endParaRPr lang="en-US" dirty="0"/>
          </a:p>
        </p:txBody>
      </p:sp>
      <p:sp>
        <p:nvSpPr>
          <p:cNvPr id="4" name="Slide Number Placeholder 3"/>
          <p:cNvSpPr>
            <a:spLocks noGrp="1"/>
          </p:cNvSpPr>
          <p:nvPr>
            <p:ph type="sldNum" sz="quarter" idx="5"/>
          </p:nvPr>
        </p:nvSpPr>
        <p:spPr/>
        <p:txBody>
          <a:bodyPr/>
          <a:lstStyle/>
          <a:p>
            <a:fld id="{6C015D19-1A19-3940-AD3C-B0D2E6166548}" type="slidenum">
              <a:rPr lang="en-US" smtClean="0"/>
              <a:pPr/>
              <a:t>12</a:t>
            </a:fld>
            <a:endParaRPr lang="en-US" dirty="0"/>
          </a:p>
        </p:txBody>
      </p:sp>
    </p:spTree>
    <p:extLst>
      <p:ext uri="{BB962C8B-B14F-4D97-AF65-F5344CB8AC3E}">
        <p14:creationId xmlns:p14="http://schemas.microsoft.com/office/powerpoint/2010/main" val="9721623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A54950-6EAD-4462-81AC-72C1D6D8436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15363D-8434-4C38-A0CC-1B6C17B325D0}"/>
              </a:ext>
            </a:extLst>
          </p:cNvPr>
          <p:cNvSpPr>
            <a:spLocks noGrp="1"/>
          </p:cNvSpPr>
          <p:nvPr>
            <p:ph type="subTitle" idx="1"/>
          </p:nvPr>
        </p:nvSpPr>
        <p:spPr>
          <a:xfrm>
            <a:off x="1524000" y="3602038"/>
            <a:ext cx="9144000" cy="1655762"/>
          </a:xfrm>
        </p:spPr>
        <p:txBody>
          <a:bodyPr/>
          <a:lstStyle>
            <a:lvl1pPr marL="0" indent="0" algn="ctr">
              <a:buNone/>
              <a:defRPr sz="2400" b="1">
                <a:solidFill>
                  <a:srgbClr val="00AEEF"/>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3BAD6238-3432-4558-B409-39DAE139872A}"/>
              </a:ext>
            </a:extLst>
          </p:cNvPr>
          <p:cNvSpPr>
            <a:spLocks noGrp="1"/>
          </p:cNvSpPr>
          <p:nvPr>
            <p:ph type="dt" sz="half" idx="10"/>
          </p:nvPr>
        </p:nvSpPr>
        <p:spPr>
          <a:xfrm>
            <a:off x="838200" y="6193514"/>
            <a:ext cx="2743200" cy="365125"/>
          </a:xfrm>
          <a:prstGeom prst="rect">
            <a:avLst/>
          </a:prstGeom>
        </p:spPr>
        <p:txBody>
          <a:bodyPr/>
          <a:lstStyle/>
          <a:p>
            <a:fld id="{5A03A90D-2BC4-4C66-9F2A-D725CE3197E1}" type="datetime1">
              <a:rPr lang="en-US" smtClean="0"/>
              <a:t>2/12/2020</a:t>
            </a:fld>
            <a:endParaRPr lang="en-US"/>
          </a:p>
        </p:txBody>
      </p:sp>
      <p:sp>
        <p:nvSpPr>
          <p:cNvPr id="5" name="Footer Placeholder 4">
            <a:extLst>
              <a:ext uri="{FF2B5EF4-FFF2-40B4-BE49-F238E27FC236}">
                <a16:creationId xmlns:a16="http://schemas.microsoft.com/office/drawing/2014/main" id="{D0933C43-C7B5-489F-A01C-0F3BBD514067}"/>
              </a:ext>
            </a:extLst>
          </p:cNvPr>
          <p:cNvSpPr>
            <a:spLocks noGrp="1"/>
          </p:cNvSpPr>
          <p:nvPr>
            <p:ph type="ftr" sz="quarter" idx="11"/>
          </p:nvPr>
        </p:nvSpPr>
        <p:spPr>
          <a:xfrm>
            <a:off x="4038600" y="6193514"/>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824822A1-8273-4BA7-8C55-C7FCE6BB364C}"/>
              </a:ext>
            </a:extLst>
          </p:cNvPr>
          <p:cNvSpPr>
            <a:spLocks noGrp="1"/>
          </p:cNvSpPr>
          <p:nvPr>
            <p:ph type="sldNum" sz="quarter" idx="12"/>
          </p:nvPr>
        </p:nvSpPr>
        <p:spPr>
          <a:xfrm>
            <a:off x="8610600" y="6193514"/>
            <a:ext cx="2743200" cy="365125"/>
          </a:xfrm>
          <a:prstGeom prst="rect">
            <a:avLst/>
          </a:prstGeom>
        </p:spPr>
        <p:txBody>
          <a:bodyPr/>
          <a:lstStyle/>
          <a:p>
            <a:fld id="{59358D52-E7ED-4CB1-A330-040CBAEC79DB}" type="slidenum">
              <a:rPr lang="en-US" smtClean="0"/>
              <a:t>‹#›</a:t>
            </a:fld>
            <a:endParaRPr lang="en-US"/>
          </a:p>
        </p:txBody>
      </p:sp>
    </p:spTree>
    <p:extLst>
      <p:ext uri="{BB962C8B-B14F-4D97-AF65-F5344CB8AC3E}">
        <p14:creationId xmlns:p14="http://schemas.microsoft.com/office/powerpoint/2010/main" val="2271078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7_Section / Break slide 1">
    <p:bg>
      <p:bgPr>
        <a:solidFill>
          <a:schemeClr val="bg1">
            <a:lumMod val="95000"/>
          </a:schemeClr>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1792BAA-C065-564B-B7EC-EA597AD14DB4}"/>
              </a:ext>
            </a:extLst>
          </p:cNvPr>
          <p:cNvSpPr>
            <a:spLocks noGrp="1"/>
          </p:cNvSpPr>
          <p:nvPr>
            <p:ph type="body" sz="quarter" idx="10"/>
          </p:nvPr>
        </p:nvSpPr>
        <p:spPr>
          <a:xfrm>
            <a:off x="2781300" y="2362200"/>
            <a:ext cx="6629400" cy="2133600"/>
          </a:xfrm>
          <a:prstGeom prst="rect">
            <a:avLst/>
          </a:prstGeom>
        </p:spPr>
        <p:txBody>
          <a:bodyPr lIns="0" tIns="0" rIns="0" bIns="0" anchor="ctr" anchorCtr="0"/>
          <a:lstStyle>
            <a:lvl1pPr marL="0" indent="0" algn="ctr">
              <a:lnSpc>
                <a:spcPts val="6000"/>
              </a:lnSpc>
              <a:spcBef>
                <a:spcPts val="0"/>
              </a:spcBef>
              <a:buFontTx/>
              <a:buNone/>
              <a:defRPr sz="6000" b="1" i="0">
                <a:solidFill>
                  <a:schemeClr val="bg1"/>
                </a:solidFill>
                <a:latin typeface="Helvetica Neue LT Pro 75" panose="020B0604020202020204" pitchFamily="34" charset="77"/>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Tree>
    <p:extLst>
      <p:ext uri="{BB962C8B-B14F-4D97-AF65-F5344CB8AC3E}">
        <p14:creationId xmlns:p14="http://schemas.microsoft.com/office/powerpoint/2010/main" val="1973118001"/>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ent slide 3">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0D2C23-12FA-9A43-9252-3CD573ACEB5E}"/>
              </a:ext>
            </a:extLst>
          </p:cNvPr>
          <p:cNvSpPr/>
          <p:nvPr userDrawn="1"/>
        </p:nvSpPr>
        <p:spPr>
          <a:xfrm>
            <a:off x="0" y="0"/>
            <a:ext cx="12192000" cy="6858000"/>
          </a:xfrm>
          <a:prstGeom prst="rect">
            <a:avLst/>
          </a:prstGeom>
          <a:solidFill>
            <a:schemeClr val="bg1">
              <a:lumMod val="95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Helvetica Neue LT Pro 45 Light" panose="020B0403020202020204" pitchFamily="34" charset="77"/>
            </a:endParaRPr>
          </a:p>
        </p:txBody>
      </p:sp>
      <p:sp>
        <p:nvSpPr>
          <p:cNvPr id="13" name="Text Placeholder 9">
            <a:extLst>
              <a:ext uri="{FF2B5EF4-FFF2-40B4-BE49-F238E27FC236}">
                <a16:creationId xmlns:a16="http://schemas.microsoft.com/office/drawing/2014/main" id="{40832F1F-C98F-9C4F-9599-9F4D153F4D7D}"/>
              </a:ext>
            </a:extLst>
          </p:cNvPr>
          <p:cNvSpPr>
            <a:spLocks noGrp="1"/>
          </p:cNvSpPr>
          <p:nvPr>
            <p:ph type="body" sz="quarter" idx="12" hasCustomPrompt="1"/>
          </p:nvPr>
        </p:nvSpPr>
        <p:spPr>
          <a:xfrm>
            <a:off x="1181100" y="914400"/>
            <a:ext cx="9829800" cy="683264"/>
          </a:xfrm>
          <a:prstGeom prst="rect">
            <a:avLst/>
          </a:prstGeom>
        </p:spPr>
        <p:txBody>
          <a:bodyPr wrap="square" lIns="0" tIns="0" rIns="0" bIns="0">
            <a:spAutoFit/>
          </a:bodyPr>
          <a:lstStyle>
            <a:lvl1pPr marL="0" indent="0">
              <a:buFontTx/>
              <a:buNone/>
              <a:defRPr sz="4800" b="1" i="0">
                <a:solidFill>
                  <a:schemeClr val="tx2"/>
                </a:solidFill>
                <a:latin typeface="Helvetica Neue LT Pro 75" panose="020B0604020202020204" pitchFamily="34" charset="77"/>
                <a:cs typeface="Frank Ruhl Libre Black" pitchFamily="2" charset="-79"/>
              </a:defRPr>
            </a:lvl1pPr>
            <a:lvl2pPr marL="457200" indent="0">
              <a:buFontTx/>
              <a:buNone/>
              <a:defRPr b="0" i="0">
                <a:latin typeface="Helvetica Neue LT Pro 65 Medium" panose="020B0604020202020204" pitchFamily="34" charset="77"/>
              </a:defRPr>
            </a:lvl2pPr>
            <a:lvl3pPr marL="914400" indent="0">
              <a:buFontTx/>
              <a:buNone/>
              <a:defRPr b="0" i="0">
                <a:latin typeface="Helvetica Neue LT Pro 65 Medium" panose="020B0604020202020204" pitchFamily="34" charset="77"/>
              </a:defRPr>
            </a:lvl3pPr>
            <a:lvl4pPr marL="1371600" indent="0">
              <a:buFontTx/>
              <a:buNone/>
              <a:defRPr b="0" i="0">
                <a:latin typeface="Helvetica Neue LT Pro 65 Medium" panose="020B0604020202020204" pitchFamily="34" charset="77"/>
              </a:defRPr>
            </a:lvl4pPr>
            <a:lvl5pPr marL="1828800" indent="0">
              <a:buFontTx/>
              <a:buNone/>
              <a:defRPr b="0" i="0">
                <a:latin typeface="Helvetica Neue LT Pro 65 Medium" panose="020B0604020202020204" pitchFamily="34" charset="77"/>
              </a:defRPr>
            </a:lvl5pPr>
          </a:lstStyle>
          <a:p>
            <a:pPr lvl="0"/>
            <a:r>
              <a:rPr lang="en-US" dirty="0"/>
              <a:t>Title Goes Here</a:t>
            </a:r>
          </a:p>
        </p:txBody>
      </p:sp>
      <p:cxnSp>
        <p:nvCxnSpPr>
          <p:cNvPr id="11" name="Straight Connector 10">
            <a:extLst>
              <a:ext uri="{FF2B5EF4-FFF2-40B4-BE49-F238E27FC236}">
                <a16:creationId xmlns:a16="http://schemas.microsoft.com/office/drawing/2014/main" id="{5BB7AD51-720C-DA4A-BA32-12C876F0F4FE}"/>
              </a:ext>
            </a:extLst>
          </p:cNvPr>
          <p:cNvCxnSpPr>
            <a:cxnSpLocks/>
          </p:cNvCxnSpPr>
          <p:nvPr userDrawn="1"/>
        </p:nvCxnSpPr>
        <p:spPr>
          <a:xfrm flipH="1">
            <a:off x="10343032" y="6309189"/>
            <a:ext cx="2008626" cy="624617"/>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pic>
        <p:nvPicPr>
          <p:cNvPr id="14" name="Picture 13">
            <a:extLst>
              <a:ext uri="{FF2B5EF4-FFF2-40B4-BE49-F238E27FC236}">
                <a16:creationId xmlns:a16="http://schemas.microsoft.com/office/drawing/2014/main" id="{F4155243-8AA2-F445-9557-5F6C50927629}"/>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10347120" y="5925600"/>
            <a:ext cx="659692" cy="696262"/>
          </a:xfrm>
          <a:prstGeom prst="rect">
            <a:avLst/>
          </a:prstGeom>
        </p:spPr>
      </p:pic>
      <p:sp>
        <p:nvSpPr>
          <p:cNvPr id="9" name="Text Placeholder 13">
            <a:extLst>
              <a:ext uri="{FF2B5EF4-FFF2-40B4-BE49-F238E27FC236}">
                <a16:creationId xmlns:a16="http://schemas.microsoft.com/office/drawing/2014/main" id="{4BFF8320-8EAA-8E4E-8837-3EF0EA04B246}"/>
              </a:ext>
            </a:extLst>
          </p:cNvPr>
          <p:cNvSpPr>
            <a:spLocks noGrp="1"/>
          </p:cNvSpPr>
          <p:nvPr>
            <p:ph type="body" sz="quarter" idx="11"/>
          </p:nvPr>
        </p:nvSpPr>
        <p:spPr>
          <a:xfrm>
            <a:off x="1181100" y="2362200"/>
            <a:ext cx="9829800" cy="3314700"/>
          </a:xfrm>
          <a:prstGeom prst="rect">
            <a:avLst/>
          </a:prstGeom>
        </p:spPr>
        <p:txBody>
          <a:bodyPr lIns="0" tIns="0" rIns="0" bIns="0"/>
          <a:lstStyle>
            <a:lvl1pPr marL="0" indent="0">
              <a:lnSpc>
                <a:spcPct val="90000"/>
              </a:lnSpc>
              <a:spcBef>
                <a:spcPts val="0"/>
              </a:spcBef>
              <a:spcAft>
                <a:spcPts val="1800"/>
              </a:spcAft>
              <a:buNone/>
              <a:defRPr sz="2400" b="0" i="0">
                <a:solidFill>
                  <a:schemeClr val="tx1"/>
                </a:solidFill>
                <a:latin typeface="Helvetica Neue LT Pro 45 Light" panose="020B0403020202020204" pitchFamily="34" charset="77"/>
                <a:ea typeface="Helvetica Neue Light" panose="02000403000000020004" pitchFamily="2" charset="0"/>
                <a:cs typeface="Helvetica Neue" panose="02000503000000020004" pitchFamily="2"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10" name="disclosure statment">
            <a:extLst>
              <a:ext uri="{FF2B5EF4-FFF2-40B4-BE49-F238E27FC236}">
                <a16:creationId xmlns:a16="http://schemas.microsoft.com/office/drawing/2014/main" id="{3861A36C-ABCB-B349-9A33-91AE06D059BC}"/>
              </a:ext>
            </a:extLst>
          </p:cNvPr>
          <p:cNvSpPr txBox="1">
            <a:spLocks/>
          </p:cNvSpPr>
          <p:nvPr userDrawn="1"/>
        </p:nvSpPr>
        <p:spPr>
          <a:xfrm>
            <a:off x="1181100" y="6196850"/>
            <a:ext cx="6172200" cy="224677"/>
          </a:xfrm>
          <a:prstGeom prst="rect">
            <a:avLst/>
          </a:prstGeom>
        </p:spPr>
        <p:txBody>
          <a:bodyPr wrap="square" lIns="0" tIns="0" rIns="0" bIns="0">
            <a:spAutoFit/>
          </a:bodyPr>
          <a:lstStyle>
            <a:lvl1pPr marL="0" indent="0" algn="l" defTabSz="914400" rtl="0" eaLnBrk="1" latinLnBrk="0" hangingPunct="1">
              <a:lnSpc>
                <a:spcPct val="90000"/>
              </a:lnSpc>
              <a:spcBef>
                <a:spcPts val="1000"/>
              </a:spcBef>
              <a:buFont typeface="Arial" panose="020B0604020202020204" pitchFamily="34" charset="0"/>
              <a:buNone/>
              <a:defRPr sz="3600" b="0" i="0" kern="1200">
                <a:solidFill>
                  <a:schemeClr val="accent1"/>
                </a:solidFill>
                <a:latin typeface="Helvetica Neue LT Std 35 Thin" panose="020B0403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800" b="0" i="0" dirty="0">
                <a:solidFill>
                  <a:schemeClr val="accent3">
                    <a:lumMod val="60000"/>
                    <a:lumOff val="40000"/>
                  </a:schemeClr>
                </a:solidFill>
                <a:latin typeface="Helvetica Neue LT Pro 45 Light" panose="020B0403020202020204" pitchFamily="34" charset="77"/>
              </a:rPr>
              <a:t>The information included herein is for informational purposes and is intended for use by advisors only, not for public distribution. Carson Group Partners offers investment advisory services through CWM, LLC, an SEC Registered Investment Advisor.</a:t>
            </a:r>
          </a:p>
        </p:txBody>
      </p:sp>
    </p:spTree>
    <p:extLst>
      <p:ext uri="{BB962C8B-B14F-4D97-AF65-F5344CB8AC3E}">
        <p14:creationId xmlns:p14="http://schemas.microsoft.com/office/powerpoint/2010/main" val="3603423932"/>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6189D-A956-4D67-A42E-4E7D8268333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80BB51-8256-41CC-BC48-7EB5F6C7A66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a:extLst>
              <a:ext uri="{FF2B5EF4-FFF2-40B4-BE49-F238E27FC236}">
                <a16:creationId xmlns:a16="http://schemas.microsoft.com/office/drawing/2014/main" id="{59DF51B5-731F-4EB1-90B5-C7979AA20C50}"/>
              </a:ext>
            </a:extLst>
          </p:cNvPr>
          <p:cNvSpPr>
            <a:spLocks noGrp="1"/>
          </p:cNvSpPr>
          <p:nvPr>
            <p:ph type="dt" sz="half" idx="10"/>
          </p:nvPr>
        </p:nvSpPr>
        <p:spPr>
          <a:xfrm>
            <a:off x="838200" y="6193514"/>
            <a:ext cx="2743200" cy="365125"/>
          </a:xfrm>
          <a:prstGeom prst="rect">
            <a:avLst/>
          </a:prstGeom>
        </p:spPr>
        <p:txBody>
          <a:bodyPr/>
          <a:lstStyle/>
          <a:p>
            <a:fld id="{46FD34DD-3F9E-46D6-9459-730E17B03FEC}" type="datetime1">
              <a:rPr lang="en-US" smtClean="0"/>
              <a:t>2/12/2020</a:t>
            </a:fld>
            <a:endParaRPr lang="en-US"/>
          </a:p>
        </p:txBody>
      </p:sp>
      <p:sp>
        <p:nvSpPr>
          <p:cNvPr id="8" name="Footer Placeholder 5">
            <a:extLst>
              <a:ext uri="{FF2B5EF4-FFF2-40B4-BE49-F238E27FC236}">
                <a16:creationId xmlns:a16="http://schemas.microsoft.com/office/drawing/2014/main" id="{2E8854C5-2D45-450F-A06D-97C25709DB7C}"/>
              </a:ext>
            </a:extLst>
          </p:cNvPr>
          <p:cNvSpPr>
            <a:spLocks noGrp="1"/>
          </p:cNvSpPr>
          <p:nvPr>
            <p:ph type="ftr" sz="quarter" idx="11"/>
          </p:nvPr>
        </p:nvSpPr>
        <p:spPr>
          <a:xfrm>
            <a:off x="4038600" y="6193514"/>
            <a:ext cx="4114800" cy="365125"/>
          </a:xfrm>
          <a:prstGeom prst="rect">
            <a:avLst/>
          </a:prstGeom>
        </p:spPr>
        <p:txBody>
          <a:bodyPr/>
          <a:lstStyle/>
          <a:p>
            <a:endParaRPr lang="en-US"/>
          </a:p>
        </p:txBody>
      </p:sp>
      <p:sp>
        <p:nvSpPr>
          <p:cNvPr id="9" name="Slide Number Placeholder 6">
            <a:extLst>
              <a:ext uri="{FF2B5EF4-FFF2-40B4-BE49-F238E27FC236}">
                <a16:creationId xmlns:a16="http://schemas.microsoft.com/office/drawing/2014/main" id="{CF1BEC89-2789-477C-A9C3-B2C937A22E42}"/>
              </a:ext>
            </a:extLst>
          </p:cNvPr>
          <p:cNvSpPr>
            <a:spLocks noGrp="1"/>
          </p:cNvSpPr>
          <p:nvPr>
            <p:ph type="sldNum" sz="quarter" idx="12"/>
          </p:nvPr>
        </p:nvSpPr>
        <p:spPr>
          <a:xfrm>
            <a:off x="8610600" y="6193514"/>
            <a:ext cx="2743200" cy="365125"/>
          </a:xfrm>
          <a:prstGeom prst="rect">
            <a:avLst/>
          </a:prstGeom>
        </p:spPr>
        <p:txBody>
          <a:bodyPr/>
          <a:lstStyle/>
          <a:p>
            <a:fld id="{59358D52-E7ED-4CB1-A330-040CBAEC79DB}" type="slidenum">
              <a:rPr lang="en-US" smtClean="0"/>
              <a:t>‹#›</a:t>
            </a:fld>
            <a:endParaRPr lang="en-US"/>
          </a:p>
        </p:txBody>
      </p:sp>
    </p:spTree>
    <p:extLst>
      <p:ext uri="{BB962C8B-B14F-4D97-AF65-F5344CB8AC3E}">
        <p14:creationId xmlns:p14="http://schemas.microsoft.com/office/powerpoint/2010/main" val="3114112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98FCF-9ED3-4E0A-ADA9-E14A1AC1C9EA}"/>
              </a:ext>
            </a:extLst>
          </p:cNvPr>
          <p:cNvSpPr>
            <a:spLocks noGrp="1"/>
          </p:cNvSpPr>
          <p:nvPr>
            <p:ph type="title"/>
          </p:nvPr>
        </p:nvSpPr>
        <p:spPr>
          <a:xfrm>
            <a:off x="831851" y="576263"/>
            <a:ext cx="10515600"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8EC71E09-114D-4AC4-9641-0AFB955BE8DA}"/>
              </a:ext>
            </a:extLst>
          </p:cNvPr>
          <p:cNvSpPr>
            <a:spLocks noGrp="1"/>
          </p:cNvSpPr>
          <p:nvPr>
            <p:ph type="body" idx="1"/>
          </p:nvPr>
        </p:nvSpPr>
        <p:spPr>
          <a:xfrm>
            <a:off x="831851" y="3622814"/>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Edit Master text styles</a:t>
            </a:r>
          </a:p>
        </p:txBody>
      </p:sp>
      <p:sp>
        <p:nvSpPr>
          <p:cNvPr id="7" name="Date Placeholder 4">
            <a:extLst>
              <a:ext uri="{FF2B5EF4-FFF2-40B4-BE49-F238E27FC236}">
                <a16:creationId xmlns:a16="http://schemas.microsoft.com/office/drawing/2014/main" id="{4407A687-5440-42E7-AAE6-4F0C05D3C2F0}"/>
              </a:ext>
            </a:extLst>
          </p:cNvPr>
          <p:cNvSpPr>
            <a:spLocks noGrp="1"/>
          </p:cNvSpPr>
          <p:nvPr>
            <p:ph type="dt" sz="half" idx="10"/>
          </p:nvPr>
        </p:nvSpPr>
        <p:spPr>
          <a:xfrm>
            <a:off x="838200" y="6193514"/>
            <a:ext cx="2743200" cy="365125"/>
          </a:xfrm>
          <a:prstGeom prst="rect">
            <a:avLst/>
          </a:prstGeom>
        </p:spPr>
        <p:txBody>
          <a:bodyPr/>
          <a:lstStyle/>
          <a:p>
            <a:fld id="{46FD34DD-3F9E-46D6-9459-730E17B03FEC}" type="datetime1">
              <a:rPr lang="en-US" smtClean="0"/>
              <a:t>2/12/2020</a:t>
            </a:fld>
            <a:endParaRPr lang="en-US"/>
          </a:p>
        </p:txBody>
      </p:sp>
      <p:sp>
        <p:nvSpPr>
          <p:cNvPr id="8" name="Footer Placeholder 5">
            <a:extLst>
              <a:ext uri="{FF2B5EF4-FFF2-40B4-BE49-F238E27FC236}">
                <a16:creationId xmlns:a16="http://schemas.microsoft.com/office/drawing/2014/main" id="{F85CF940-C280-49EC-ADE5-1D59D0BDA019}"/>
              </a:ext>
            </a:extLst>
          </p:cNvPr>
          <p:cNvSpPr>
            <a:spLocks noGrp="1"/>
          </p:cNvSpPr>
          <p:nvPr>
            <p:ph type="ftr" sz="quarter" idx="11"/>
          </p:nvPr>
        </p:nvSpPr>
        <p:spPr>
          <a:xfrm>
            <a:off x="4038600" y="6193514"/>
            <a:ext cx="4114800" cy="365125"/>
          </a:xfrm>
          <a:prstGeom prst="rect">
            <a:avLst/>
          </a:prstGeom>
        </p:spPr>
        <p:txBody>
          <a:bodyPr/>
          <a:lstStyle/>
          <a:p>
            <a:endParaRPr lang="en-US"/>
          </a:p>
        </p:txBody>
      </p:sp>
      <p:sp>
        <p:nvSpPr>
          <p:cNvPr id="9" name="Slide Number Placeholder 6">
            <a:extLst>
              <a:ext uri="{FF2B5EF4-FFF2-40B4-BE49-F238E27FC236}">
                <a16:creationId xmlns:a16="http://schemas.microsoft.com/office/drawing/2014/main" id="{88A84046-3D9F-43E4-AE2D-EC6D544116D7}"/>
              </a:ext>
            </a:extLst>
          </p:cNvPr>
          <p:cNvSpPr>
            <a:spLocks noGrp="1"/>
          </p:cNvSpPr>
          <p:nvPr>
            <p:ph type="sldNum" sz="quarter" idx="12"/>
          </p:nvPr>
        </p:nvSpPr>
        <p:spPr>
          <a:xfrm>
            <a:off x="8610600" y="6193514"/>
            <a:ext cx="2743200" cy="365125"/>
          </a:xfrm>
          <a:prstGeom prst="rect">
            <a:avLst/>
          </a:prstGeom>
        </p:spPr>
        <p:txBody>
          <a:bodyPr/>
          <a:lstStyle/>
          <a:p>
            <a:fld id="{59358D52-E7ED-4CB1-A330-040CBAEC79DB}" type="slidenum">
              <a:rPr lang="en-US" smtClean="0"/>
              <a:t>‹#›</a:t>
            </a:fld>
            <a:endParaRPr lang="en-US"/>
          </a:p>
        </p:txBody>
      </p:sp>
    </p:spTree>
    <p:extLst>
      <p:ext uri="{BB962C8B-B14F-4D97-AF65-F5344CB8AC3E}">
        <p14:creationId xmlns:p14="http://schemas.microsoft.com/office/powerpoint/2010/main" val="2671389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518A3-B385-4231-BC84-2C71BB95627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F9B2301-BABB-4F29-86CB-865B0F1C30B8}"/>
              </a:ext>
            </a:extLst>
          </p:cNvPr>
          <p:cNvSpPr>
            <a:spLocks noGrp="1"/>
          </p:cNvSpPr>
          <p:nvPr>
            <p:ph sz="half" idx="1"/>
          </p:nvPr>
        </p:nvSpPr>
        <p:spPr>
          <a:xfrm>
            <a:off x="838200" y="3131083"/>
            <a:ext cx="5181600" cy="30458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1CEE24B-D15F-4371-803C-52CC217FAFDD}"/>
              </a:ext>
            </a:extLst>
          </p:cNvPr>
          <p:cNvSpPr>
            <a:spLocks noGrp="1"/>
          </p:cNvSpPr>
          <p:nvPr>
            <p:ph sz="half" idx="2"/>
          </p:nvPr>
        </p:nvSpPr>
        <p:spPr>
          <a:xfrm>
            <a:off x="6172200" y="3131083"/>
            <a:ext cx="5181600" cy="304588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4">
            <a:extLst>
              <a:ext uri="{FF2B5EF4-FFF2-40B4-BE49-F238E27FC236}">
                <a16:creationId xmlns:a16="http://schemas.microsoft.com/office/drawing/2014/main" id="{95F336BE-79D9-403C-8776-0EEA4EE21034}"/>
              </a:ext>
            </a:extLst>
          </p:cNvPr>
          <p:cNvSpPr>
            <a:spLocks noGrp="1"/>
          </p:cNvSpPr>
          <p:nvPr>
            <p:ph type="dt" sz="half" idx="10"/>
          </p:nvPr>
        </p:nvSpPr>
        <p:spPr>
          <a:xfrm>
            <a:off x="838200" y="6193514"/>
            <a:ext cx="2743200" cy="365125"/>
          </a:xfrm>
          <a:prstGeom prst="rect">
            <a:avLst/>
          </a:prstGeom>
        </p:spPr>
        <p:txBody>
          <a:bodyPr/>
          <a:lstStyle/>
          <a:p>
            <a:fld id="{46FD34DD-3F9E-46D6-9459-730E17B03FEC}" type="datetime1">
              <a:rPr lang="en-US" smtClean="0"/>
              <a:t>2/12/2020</a:t>
            </a:fld>
            <a:endParaRPr lang="en-US"/>
          </a:p>
        </p:txBody>
      </p:sp>
      <p:sp>
        <p:nvSpPr>
          <p:cNvPr id="9" name="Footer Placeholder 5">
            <a:extLst>
              <a:ext uri="{FF2B5EF4-FFF2-40B4-BE49-F238E27FC236}">
                <a16:creationId xmlns:a16="http://schemas.microsoft.com/office/drawing/2014/main" id="{77E7522A-E014-4A15-BA3E-99EFA81205E1}"/>
              </a:ext>
            </a:extLst>
          </p:cNvPr>
          <p:cNvSpPr>
            <a:spLocks noGrp="1"/>
          </p:cNvSpPr>
          <p:nvPr>
            <p:ph type="ftr" sz="quarter" idx="11"/>
          </p:nvPr>
        </p:nvSpPr>
        <p:spPr>
          <a:xfrm>
            <a:off x="4038600" y="6193514"/>
            <a:ext cx="4114800" cy="365125"/>
          </a:xfrm>
          <a:prstGeom prst="rect">
            <a:avLst/>
          </a:prstGeom>
        </p:spPr>
        <p:txBody>
          <a:bodyPr/>
          <a:lstStyle/>
          <a:p>
            <a:endParaRPr lang="en-US"/>
          </a:p>
        </p:txBody>
      </p:sp>
      <p:sp>
        <p:nvSpPr>
          <p:cNvPr id="10" name="Slide Number Placeholder 6">
            <a:extLst>
              <a:ext uri="{FF2B5EF4-FFF2-40B4-BE49-F238E27FC236}">
                <a16:creationId xmlns:a16="http://schemas.microsoft.com/office/drawing/2014/main" id="{4B222248-17D8-43F7-998D-C0651BC21062}"/>
              </a:ext>
            </a:extLst>
          </p:cNvPr>
          <p:cNvSpPr>
            <a:spLocks noGrp="1"/>
          </p:cNvSpPr>
          <p:nvPr>
            <p:ph type="sldNum" sz="quarter" idx="12"/>
          </p:nvPr>
        </p:nvSpPr>
        <p:spPr>
          <a:xfrm>
            <a:off x="8610600" y="6193514"/>
            <a:ext cx="2743200" cy="365125"/>
          </a:xfrm>
          <a:prstGeom prst="rect">
            <a:avLst/>
          </a:prstGeom>
        </p:spPr>
        <p:txBody>
          <a:bodyPr/>
          <a:lstStyle/>
          <a:p>
            <a:fld id="{59358D52-E7ED-4CB1-A330-040CBAEC79DB}" type="slidenum">
              <a:rPr lang="en-US" smtClean="0"/>
              <a:t>‹#›</a:t>
            </a:fld>
            <a:endParaRPr lang="en-US"/>
          </a:p>
        </p:txBody>
      </p:sp>
    </p:spTree>
    <p:extLst>
      <p:ext uri="{BB962C8B-B14F-4D97-AF65-F5344CB8AC3E}">
        <p14:creationId xmlns:p14="http://schemas.microsoft.com/office/powerpoint/2010/main" val="2364067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35B440-5115-4DEE-BB5F-8DAD167E72A1}"/>
              </a:ext>
            </a:extLst>
          </p:cNvPr>
          <p:cNvSpPr>
            <a:spLocks noGrp="1"/>
          </p:cNvSpPr>
          <p:nvPr>
            <p:ph type="title"/>
          </p:nvPr>
        </p:nvSpPr>
        <p:spPr>
          <a:xfrm>
            <a:off x="839788" y="1507829"/>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2F8C8-A243-465C-9EFA-DFED8F55EDDE}"/>
              </a:ext>
            </a:extLst>
          </p:cNvPr>
          <p:cNvSpPr>
            <a:spLocks noGrp="1"/>
          </p:cNvSpPr>
          <p:nvPr>
            <p:ph type="body" idx="1"/>
          </p:nvPr>
        </p:nvSpPr>
        <p:spPr>
          <a:xfrm>
            <a:off x="839789" y="2521131"/>
            <a:ext cx="5157787" cy="556736"/>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99C37329-9E54-4C03-912A-B5DF93BCCB75}"/>
              </a:ext>
            </a:extLst>
          </p:cNvPr>
          <p:cNvSpPr>
            <a:spLocks noGrp="1"/>
          </p:cNvSpPr>
          <p:nvPr>
            <p:ph sz="half" idx="2"/>
          </p:nvPr>
        </p:nvSpPr>
        <p:spPr>
          <a:xfrm>
            <a:off x="839789" y="3161211"/>
            <a:ext cx="5157787" cy="302845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B36F8E7-CACE-48BA-9989-2D8A5CD8E9B1}"/>
              </a:ext>
            </a:extLst>
          </p:cNvPr>
          <p:cNvSpPr>
            <a:spLocks noGrp="1"/>
          </p:cNvSpPr>
          <p:nvPr>
            <p:ph type="body" sz="quarter" idx="3"/>
          </p:nvPr>
        </p:nvSpPr>
        <p:spPr>
          <a:xfrm>
            <a:off x="6172201" y="2521131"/>
            <a:ext cx="5183188" cy="556736"/>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a:t>Edit Master text styles</a:t>
            </a:r>
          </a:p>
        </p:txBody>
      </p:sp>
      <p:sp>
        <p:nvSpPr>
          <p:cNvPr id="6" name="Content Placeholder 5">
            <a:extLst>
              <a:ext uri="{FF2B5EF4-FFF2-40B4-BE49-F238E27FC236}">
                <a16:creationId xmlns:a16="http://schemas.microsoft.com/office/drawing/2014/main" id="{A890D170-9B5F-4ED5-BC29-CFAA8D0EABFD}"/>
              </a:ext>
            </a:extLst>
          </p:cNvPr>
          <p:cNvSpPr>
            <a:spLocks noGrp="1"/>
          </p:cNvSpPr>
          <p:nvPr>
            <p:ph sz="quarter" idx="4"/>
          </p:nvPr>
        </p:nvSpPr>
        <p:spPr>
          <a:xfrm>
            <a:off x="6172201" y="3161211"/>
            <a:ext cx="5183188" cy="302845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4">
            <a:extLst>
              <a:ext uri="{FF2B5EF4-FFF2-40B4-BE49-F238E27FC236}">
                <a16:creationId xmlns:a16="http://schemas.microsoft.com/office/drawing/2014/main" id="{B63FFD1E-4F95-4F22-A8E1-392E010F9386}"/>
              </a:ext>
            </a:extLst>
          </p:cNvPr>
          <p:cNvSpPr>
            <a:spLocks noGrp="1"/>
          </p:cNvSpPr>
          <p:nvPr>
            <p:ph type="dt" sz="half" idx="10"/>
          </p:nvPr>
        </p:nvSpPr>
        <p:spPr>
          <a:xfrm>
            <a:off x="838200" y="6193514"/>
            <a:ext cx="2743200" cy="365125"/>
          </a:xfrm>
          <a:prstGeom prst="rect">
            <a:avLst/>
          </a:prstGeom>
        </p:spPr>
        <p:txBody>
          <a:bodyPr/>
          <a:lstStyle/>
          <a:p>
            <a:fld id="{46FD34DD-3F9E-46D6-9459-730E17B03FEC}" type="datetime1">
              <a:rPr lang="en-US" smtClean="0"/>
              <a:t>2/12/2020</a:t>
            </a:fld>
            <a:endParaRPr lang="en-US"/>
          </a:p>
        </p:txBody>
      </p:sp>
      <p:sp>
        <p:nvSpPr>
          <p:cNvPr id="11" name="Footer Placeholder 5">
            <a:extLst>
              <a:ext uri="{FF2B5EF4-FFF2-40B4-BE49-F238E27FC236}">
                <a16:creationId xmlns:a16="http://schemas.microsoft.com/office/drawing/2014/main" id="{5006667A-134E-4558-B16E-A2C1573DA50A}"/>
              </a:ext>
            </a:extLst>
          </p:cNvPr>
          <p:cNvSpPr>
            <a:spLocks noGrp="1"/>
          </p:cNvSpPr>
          <p:nvPr>
            <p:ph type="ftr" sz="quarter" idx="11"/>
          </p:nvPr>
        </p:nvSpPr>
        <p:spPr>
          <a:xfrm>
            <a:off x="4038600" y="6193514"/>
            <a:ext cx="4114800" cy="365125"/>
          </a:xfrm>
          <a:prstGeom prst="rect">
            <a:avLst/>
          </a:prstGeom>
        </p:spPr>
        <p:txBody>
          <a:bodyPr/>
          <a:lstStyle/>
          <a:p>
            <a:endParaRPr lang="en-US"/>
          </a:p>
        </p:txBody>
      </p:sp>
      <p:sp>
        <p:nvSpPr>
          <p:cNvPr id="12" name="Slide Number Placeholder 6">
            <a:extLst>
              <a:ext uri="{FF2B5EF4-FFF2-40B4-BE49-F238E27FC236}">
                <a16:creationId xmlns:a16="http://schemas.microsoft.com/office/drawing/2014/main" id="{07DFEE82-010E-435E-A128-A23394E5698D}"/>
              </a:ext>
            </a:extLst>
          </p:cNvPr>
          <p:cNvSpPr>
            <a:spLocks noGrp="1"/>
          </p:cNvSpPr>
          <p:nvPr>
            <p:ph type="sldNum" sz="quarter" idx="12"/>
          </p:nvPr>
        </p:nvSpPr>
        <p:spPr>
          <a:xfrm>
            <a:off x="8610600" y="6193514"/>
            <a:ext cx="2743200" cy="365125"/>
          </a:xfrm>
          <a:prstGeom prst="rect">
            <a:avLst/>
          </a:prstGeom>
        </p:spPr>
        <p:txBody>
          <a:bodyPr/>
          <a:lstStyle/>
          <a:p>
            <a:fld id="{59358D52-E7ED-4CB1-A330-040CBAEC79DB}" type="slidenum">
              <a:rPr lang="en-US" smtClean="0"/>
              <a:t>‹#›</a:t>
            </a:fld>
            <a:endParaRPr lang="en-US"/>
          </a:p>
        </p:txBody>
      </p:sp>
    </p:spTree>
    <p:extLst>
      <p:ext uri="{BB962C8B-B14F-4D97-AF65-F5344CB8AC3E}">
        <p14:creationId xmlns:p14="http://schemas.microsoft.com/office/powerpoint/2010/main" val="2044231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B8B5B-B976-4BFB-AC55-835ACDC5F840}"/>
              </a:ext>
            </a:extLst>
          </p:cNvPr>
          <p:cNvSpPr>
            <a:spLocks noGrp="1"/>
          </p:cNvSpPr>
          <p:nvPr>
            <p:ph type="title"/>
          </p:nvPr>
        </p:nvSpPr>
        <p:spPr/>
        <p:txBody>
          <a:bodyPr/>
          <a:lstStyle/>
          <a:p>
            <a:r>
              <a:rPr lang="en-US"/>
              <a:t>Click to edit Master title style</a:t>
            </a:r>
          </a:p>
        </p:txBody>
      </p:sp>
      <p:sp>
        <p:nvSpPr>
          <p:cNvPr id="6" name="Date Placeholder 4">
            <a:extLst>
              <a:ext uri="{FF2B5EF4-FFF2-40B4-BE49-F238E27FC236}">
                <a16:creationId xmlns:a16="http://schemas.microsoft.com/office/drawing/2014/main" id="{C7F4FDA9-5513-423D-A77E-3FFF88E3379C}"/>
              </a:ext>
            </a:extLst>
          </p:cNvPr>
          <p:cNvSpPr>
            <a:spLocks noGrp="1"/>
          </p:cNvSpPr>
          <p:nvPr>
            <p:ph type="dt" sz="half" idx="10"/>
          </p:nvPr>
        </p:nvSpPr>
        <p:spPr>
          <a:xfrm>
            <a:off x="838200" y="6193514"/>
            <a:ext cx="2743200" cy="365125"/>
          </a:xfrm>
          <a:prstGeom prst="rect">
            <a:avLst/>
          </a:prstGeom>
        </p:spPr>
        <p:txBody>
          <a:bodyPr/>
          <a:lstStyle/>
          <a:p>
            <a:fld id="{46FD34DD-3F9E-46D6-9459-730E17B03FEC}" type="datetime1">
              <a:rPr lang="en-US" smtClean="0"/>
              <a:t>2/12/2020</a:t>
            </a:fld>
            <a:endParaRPr lang="en-US"/>
          </a:p>
        </p:txBody>
      </p:sp>
      <p:sp>
        <p:nvSpPr>
          <p:cNvPr id="7" name="Footer Placeholder 5">
            <a:extLst>
              <a:ext uri="{FF2B5EF4-FFF2-40B4-BE49-F238E27FC236}">
                <a16:creationId xmlns:a16="http://schemas.microsoft.com/office/drawing/2014/main" id="{C9DCF298-FE0F-4BD5-A83E-27823529EF18}"/>
              </a:ext>
            </a:extLst>
          </p:cNvPr>
          <p:cNvSpPr>
            <a:spLocks noGrp="1"/>
          </p:cNvSpPr>
          <p:nvPr>
            <p:ph type="ftr" sz="quarter" idx="11"/>
          </p:nvPr>
        </p:nvSpPr>
        <p:spPr>
          <a:xfrm>
            <a:off x="4038600" y="6193514"/>
            <a:ext cx="4114800" cy="365125"/>
          </a:xfrm>
          <a:prstGeom prst="rect">
            <a:avLst/>
          </a:prstGeom>
        </p:spPr>
        <p:txBody>
          <a:bodyPr/>
          <a:lstStyle/>
          <a:p>
            <a:endParaRPr lang="en-US"/>
          </a:p>
        </p:txBody>
      </p:sp>
      <p:sp>
        <p:nvSpPr>
          <p:cNvPr id="8" name="Slide Number Placeholder 6">
            <a:extLst>
              <a:ext uri="{FF2B5EF4-FFF2-40B4-BE49-F238E27FC236}">
                <a16:creationId xmlns:a16="http://schemas.microsoft.com/office/drawing/2014/main" id="{11F5B993-5F9D-4D88-8256-93E9761C12A7}"/>
              </a:ext>
            </a:extLst>
          </p:cNvPr>
          <p:cNvSpPr>
            <a:spLocks noGrp="1"/>
          </p:cNvSpPr>
          <p:nvPr>
            <p:ph type="sldNum" sz="quarter" idx="12"/>
          </p:nvPr>
        </p:nvSpPr>
        <p:spPr>
          <a:xfrm>
            <a:off x="8610600" y="6193514"/>
            <a:ext cx="2743200" cy="365125"/>
          </a:xfrm>
          <a:prstGeom prst="rect">
            <a:avLst/>
          </a:prstGeom>
        </p:spPr>
        <p:txBody>
          <a:bodyPr/>
          <a:lstStyle/>
          <a:p>
            <a:fld id="{59358D52-E7ED-4CB1-A330-040CBAEC79DB}" type="slidenum">
              <a:rPr lang="en-US" smtClean="0"/>
              <a:t>‹#›</a:t>
            </a:fld>
            <a:endParaRPr lang="en-US"/>
          </a:p>
        </p:txBody>
      </p:sp>
    </p:spTree>
    <p:extLst>
      <p:ext uri="{BB962C8B-B14F-4D97-AF65-F5344CB8AC3E}">
        <p14:creationId xmlns:p14="http://schemas.microsoft.com/office/powerpoint/2010/main" val="2532224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945DC084-2E5A-4C62-99D9-79EDC9B353E3}"/>
              </a:ext>
            </a:extLst>
          </p:cNvPr>
          <p:cNvSpPr>
            <a:spLocks noGrp="1"/>
          </p:cNvSpPr>
          <p:nvPr>
            <p:ph type="dt" sz="half" idx="10"/>
          </p:nvPr>
        </p:nvSpPr>
        <p:spPr>
          <a:xfrm>
            <a:off x="838200" y="6193514"/>
            <a:ext cx="2743200" cy="365125"/>
          </a:xfrm>
          <a:prstGeom prst="rect">
            <a:avLst/>
          </a:prstGeom>
        </p:spPr>
        <p:txBody>
          <a:bodyPr/>
          <a:lstStyle/>
          <a:p>
            <a:fld id="{46FD34DD-3F9E-46D6-9459-730E17B03FEC}" type="datetime1">
              <a:rPr lang="en-US" smtClean="0"/>
              <a:t>2/12/2020</a:t>
            </a:fld>
            <a:endParaRPr lang="en-US"/>
          </a:p>
        </p:txBody>
      </p:sp>
      <p:sp>
        <p:nvSpPr>
          <p:cNvPr id="6" name="Footer Placeholder 5">
            <a:extLst>
              <a:ext uri="{FF2B5EF4-FFF2-40B4-BE49-F238E27FC236}">
                <a16:creationId xmlns:a16="http://schemas.microsoft.com/office/drawing/2014/main" id="{7088EE0B-F285-4AE0-B1ED-BE522AAC2309}"/>
              </a:ext>
            </a:extLst>
          </p:cNvPr>
          <p:cNvSpPr>
            <a:spLocks noGrp="1"/>
          </p:cNvSpPr>
          <p:nvPr>
            <p:ph type="ftr" sz="quarter" idx="11"/>
          </p:nvPr>
        </p:nvSpPr>
        <p:spPr>
          <a:xfrm>
            <a:off x="4038600" y="6193514"/>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9C7CBFB8-4C00-4978-92F8-6BE24B4A8C54}"/>
              </a:ext>
            </a:extLst>
          </p:cNvPr>
          <p:cNvSpPr>
            <a:spLocks noGrp="1"/>
          </p:cNvSpPr>
          <p:nvPr>
            <p:ph type="sldNum" sz="quarter" idx="12"/>
          </p:nvPr>
        </p:nvSpPr>
        <p:spPr>
          <a:xfrm>
            <a:off x="8610600" y="6193514"/>
            <a:ext cx="2743200" cy="365125"/>
          </a:xfrm>
          <a:prstGeom prst="rect">
            <a:avLst/>
          </a:prstGeom>
        </p:spPr>
        <p:txBody>
          <a:bodyPr/>
          <a:lstStyle/>
          <a:p>
            <a:fld id="{59358D52-E7ED-4CB1-A330-040CBAEC79DB}" type="slidenum">
              <a:rPr lang="en-US" smtClean="0"/>
              <a:t>‹#›</a:t>
            </a:fld>
            <a:endParaRPr lang="en-US"/>
          </a:p>
        </p:txBody>
      </p:sp>
    </p:spTree>
    <p:extLst>
      <p:ext uri="{BB962C8B-B14F-4D97-AF65-F5344CB8AC3E}">
        <p14:creationId xmlns:p14="http://schemas.microsoft.com/office/powerpoint/2010/main" val="2363910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D5F05-3E94-485D-9A55-6054E765EA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38D8BDA-76FC-43FF-B087-D7D8C1E31B2E}"/>
              </a:ext>
            </a:extLst>
          </p:cNvPr>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3769178-098C-4BA2-B5B6-5779E67B233C}"/>
              </a:ext>
            </a:extLst>
          </p:cNvPr>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10" name="Date Placeholder 4">
            <a:extLst>
              <a:ext uri="{FF2B5EF4-FFF2-40B4-BE49-F238E27FC236}">
                <a16:creationId xmlns:a16="http://schemas.microsoft.com/office/drawing/2014/main" id="{06CBD844-3699-469E-AF78-1DECC8FB34D2}"/>
              </a:ext>
            </a:extLst>
          </p:cNvPr>
          <p:cNvSpPr>
            <a:spLocks noGrp="1"/>
          </p:cNvSpPr>
          <p:nvPr>
            <p:ph type="dt" sz="half" idx="10"/>
          </p:nvPr>
        </p:nvSpPr>
        <p:spPr>
          <a:xfrm>
            <a:off x="838200" y="6193514"/>
            <a:ext cx="2743200" cy="365125"/>
          </a:xfrm>
          <a:prstGeom prst="rect">
            <a:avLst/>
          </a:prstGeom>
        </p:spPr>
        <p:txBody>
          <a:bodyPr/>
          <a:lstStyle/>
          <a:p>
            <a:fld id="{46FD34DD-3F9E-46D6-9459-730E17B03FEC}" type="datetime1">
              <a:rPr lang="en-US" smtClean="0"/>
              <a:t>2/12/2020</a:t>
            </a:fld>
            <a:endParaRPr lang="en-US"/>
          </a:p>
        </p:txBody>
      </p:sp>
      <p:sp>
        <p:nvSpPr>
          <p:cNvPr id="11" name="Footer Placeholder 5">
            <a:extLst>
              <a:ext uri="{FF2B5EF4-FFF2-40B4-BE49-F238E27FC236}">
                <a16:creationId xmlns:a16="http://schemas.microsoft.com/office/drawing/2014/main" id="{637C56D2-17C3-41C4-97F3-F82502B04A8B}"/>
              </a:ext>
            </a:extLst>
          </p:cNvPr>
          <p:cNvSpPr>
            <a:spLocks noGrp="1"/>
          </p:cNvSpPr>
          <p:nvPr>
            <p:ph type="ftr" sz="quarter" idx="11"/>
          </p:nvPr>
        </p:nvSpPr>
        <p:spPr>
          <a:xfrm>
            <a:off x="4038600" y="6193514"/>
            <a:ext cx="4114800" cy="365125"/>
          </a:xfrm>
          <a:prstGeom prst="rect">
            <a:avLst/>
          </a:prstGeom>
        </p:spPr>
        <p:txBody>
          <a:bodyPr/>
          <a:lstStyle/>
          <a:p>
            <a:endParaRPr lang="en-US"/>
          </a:p>
        </p:txBody>
      </p:sp>
      <p:sp>
        <p:nvSpPr>
          <p:cNvPr id="12" name="Slide Number Placeholder 6">
            <a:extLst>
              <a:ext uri="{FF2B5EF4-FFF2-40B4-BE49-F238E27FC236}">
                <a16:creationId xmlns:a16="http://schemas.microsoft.com/office/drawing/2014/main" id="{650A126B-2AB0-417C-8F4E-3A998B2C5FA5}"/>
              </a:ext>
            </a:extLst>
          </p:cNvPr>
          <p:cNvSpPr>
            <a:spLocks noGrp="1"/>
          </p:cNvSpPr>
          <p:nvPr>
            <p:ph type="sldNum" sz="quarter" idx="12"/>
          </p:nvPr>
        </p:nvSpPr>
        <p:spPr>
          <a:xfrm>
            <a:off x="8610600" y="6193514"/>
            <a:ext cx="2743200" cy="365125"/>
          </a:xfrm>
          <a:prstGeom prst="rect">
            <a:avLst/>
          </a:prstGeom>
        </p:spPr>
        <p:txBody>
          <a:bodyPr/>
          <a:lstStyle/>
          <a:p>
            <a:fld id="{59358D52-E7ED-4CB1-A330-040CBAEC79DB}" type="slidenum">
              <a:rPr lang="en-US" smtClean="0"/>
              <a:t>‹#›</a:t>
            </a:fld>
            <a:endParaRPr lang="en-US"/>
          </a:p>
        </p:txBody>
      </p:sp>
    </p:spTree>
    <p:extLst>
      <p:ext uri="{BB962C8B-B14F-4D97-AF65-F5344CB8AC3E}">
        <p14:creationId xmlns:p14="http://schemas.microsoft.com/office/powerpoint/2010/main" val="2259952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07CA0-5651-4829-8A93-6E70A173757A}"/>
              </a:ext>
            </a:extLst>
          </p:cNvPr>
          <p:cNvSpPr>
            <a:spLocks noGrp="1"/>
          </p:cNvSpPr>
          <p:nvPr>
            <p:ph type="title"/>
          </p:nvPr>
        </p:nvSpPr>
        <p:spPr>
          <a:xfrm>
            <a:off x="839788" y="1182188"/>
            <a:ext cx="3932237" cy="1600200"/>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885460DE-02CD-4B13-BD62-01E55DFF7519}"/>
              </a:ext>
            </a:extLst>
          </p:cNvPr>
          <p:cNvSpPr>
            <a:spLocks noGrp="1"/>
          </p:cNvSpPr>
          <p:nvPr>
            <p:ph type="pic" idx="1"/>
          </p:nvPr>
        </p:nvSpPr>
        <p:spPr>
          <a:xfrm>
            <a:off x="5183188" y="1463040"/>
            <a:ext cx="6172200" cy="4398012"/>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a:p>
        </p:txBody>
      </p:sp>
      <p:sp>
        <p:nvSpPr>
          <p:cNvPr id="4" name="Text Placeholder 3">
            <a:extLst>
              <a:ext uri="{FF2B5EF4-FFF2-40B4-BE49-F238E27FC236}">
                <a16:creationId xmlns:a16="http://schemas.microsoft.com/office/drawing/2014/main" id="{D40847B6-E020-4C80-87BA-23B6E660AAD9}"/>
              </a:ext>
            </a:extLst>
          </p:cNvPr>
          <p:cNvSpPr>
            <a:spLocks noGrp="1"/>
          </p:cNvSpPr>
          <p:nvPr>
            <p:ph type="body" sz="half" idx="2"/>
          </p:nvPr>
        </p:nvSpPr>
        <p:spPr>
          <a:xfrm>
            <a:off x="839788" y="2782388"/>
            <a:ext cx="3932237" cy="3086599"/>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dirty="0"/>
              <a:t>Edit Master text styles</a:t>
            </a:r>
          </a:p>
        </p:txBody>
      </p:sp>
      <p:sp>
        <p:nvSpPr>
          <p:cNvPr id="5" name="Date Placeholder 4">
            <a:extLst>
              <a:ext uri="{FF2B5EF4-FFF2-40B4-BE49-F238E27FC236}">
                <a16:creationId xmlns:a16="http://schemas.microsoft.com/office/drawing/2014/main" id="{3111AAAA-EEB0-46BF-A868-967F963AC2CF}"/>
              </a:ext>
            </a:extLst>
          </p:cNvPr>
          <p:cNvSpPr>
            <a:spLocks noGrp="1"/>
          </p:cNvSpPr>
          <p:nvPr>
            <p:ph type="dt" sz="half" idx="10"/>
          </p:nvPr>
        </p:nvSpPr>
        <p:spPr>
          <a:xfrm>
            <a:off x="838200" y="6193514"/>
            <a:ext cx="2743200" cy="365125"/>
          </a:xfrm>
          <a:prstGeom prst="rect">
            <a:avLst/>
          </a:prstGeom>
        </p:spPr>
        <p:txBody>
          <a:bodyPr/>
          <a:lstStyle/>
          <a:p>
            <a:fld id="{46FD34DD-3F9E-46D6-9459-730E17B03FEC}" type="datetime1">
              <a:rPr lang="en-US" smtClean="0"/>
              <a:t>2/12/2020</a:t>
            </a:fld>
            <a:endParaRPr lang="en-US"/>
          </a:p>
        </p:txBody>
      </p:sp>
      <p:sp>
        <p:nvSpPr>
          <p:cNvPr id="6" name="Footer Placeholder 5">
            <a:extLst>
              <a:ext uri="{FF2B5EF4-FFF2-40B4-BE49-F238E27FC236}">
                <a16:creationId xmlns:a16="http://schemas.microsoft.com/office/drawing/2014/main" id="{0CECDD67-9A4A-43AF-9C43-67A98F3E429A}"/>
              </a:ext>
            </a:extLst>
          </p:cNvPr>
          <p:cNvSpPr>
            <a:spLocks noGrp="1"/>
          </p:cNvSpPr>
          <p:nvPr>
            <p:ph type="ftr" sz="quarter" idx="11"/>
          </p:nvPr>
        </p:nvSpPr>
        <p:spPr>
          <a:xfrm>
            <a:off x="4038600" y="6193514"/>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DCC72B30-D6DC-4AE8-BCB4-EAB42C8627CF}"/>
              </a:ext>
            </a:extLst>
          </p:cNvPr>
          <p:cNvSpPr>
            <a:spLocks noGrp="1"/>
          </p:cNvSpPr>
          <p:nvPr>
            <p:ph type="sldNum" sz="quarter" idx="12"/>
          </p:nvPr>
        </p:nvSpPr>
        <p:spPr>
          <a:xfrm>
            <a:off x="8610600" y="6193514"/>
            <a:ext cx="2743200" cy="365125"/>
          </a:xfrm>
          <a:prstGeom prst="rect">
            <a:avLst/>
          </a:prstGeom>
        </p:spPr>
        <p:txBody>
          <a:bodyPr/>
          <a:lstStyle/>
          <a:p>
            <a:fld id="{59358D52-E7ED-4CB1-A330-040CBAEC79DB}" type="slidenum">
              <a:rPr lang="en-US" smtClean="0"/>
              <a:t>‹#›</a:t>
            </a:fld>
            <a:endParaRPr lang="en-US"/>
          </a:p>
        </p:txBody>
      </p:sp>
    </p:spTree>
    <p:extLst>
      <p:ext uri="{BB962C8B-B14F-4D97-AF65-F5344CB8AC3E}">
        <p14:creationId xmlns:p14="http://schemas.microsoft.com/office/powerpoint/2010/main" val="1502333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626E42-E1F5-4F93-802E-EA181878458E}"/>
              </a:ext>
            </a:extLst>
          </p:cNvPr>
          <p:cNvSpPr>
            <a:spLocks noGrp="1"/>
          </p:cNvSpPr>
          <p:nvPr>
            <p:ph type="title"/>
          </p:nvPr>
        </p:nvSpPr>
        <p:spPr>
          <a:xfrm>
            <a:off x="838200" y="1626132"/>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00DC23E4-8798-4106-B0BB-F13F47318D5C}"/>
              </a:ext>
            </a:extLst>
          </p:cNvPr>
          <p:cNvSpPr>
            <a:spLocks noGrp="1"/>
          </p:cNvSpPr>
          <p:nvPr>
            <p:ph type="body" idx="1"/>
          </p:nvPr>
        </p:nvSpPr>
        <p:spPr>
          <a:xfrm>
            <a:off x="838200" y="3304903"/>
            <a:ext cx="10515600" cy="287206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7BECAED-8ABA-405E-BAF6-E9EC0BFFFB76}"/>
              </a:ext>
            </a:extLst>
          </p:cNvPr>
          <p:cNvSpPr>
            <a:spLocks noGrp="1"/>
          </p:cNvSpPr>
          <p:nvPr>
            <p:ph type="dt" sz="half" idx="2"/>
          </p:nvPr>
        </p:nvSpPr>
        <p:spPr>
          <a:xfrm>
            <a:off x="838200" y="6190097"/>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609AAC-628A-46D8-AFE1-CB4342BBB42D}" type="datetime1">
              <a:rPr lang="en-US" smtClean="0"/>
              <a:t>2/12/2020</a:t>
            </a:fld>
            <a:endParaRPr lang="en-US" dirty="0"/>
          </a:p>
        </p:txBody>
      </p:sp>
      <p:sp>
        <p:nvSpPr>
          <p:cNvPr id="5" name="Footer Placeholder 4">
            <a:extLst>
              <a:ext uri="{FF2B5EF4-FFF2-40B4-BE49-F238E27FC236}">
                <a16:creationId xmlns:a16="http://schemas.microsoft.com/office/drawing/2014/main" id="{8416E4D0-19CB-4FC7-AA9C-EB6F78C8DB46}"/>
              </a:ext>
            </a:extLst>
          </p:cNvPr>
          <p:cNvSpPr>
            <a:spLocks noGrp="1"/>
          </p:cNvSpPr>
          <p:nvPr>
            <p:ph type="ftr" sz="quarter" idx="3"/>
          </p:nvPr>
        </p:nvSpPr>
        <p:spPr>
          <a:xfrm>
            <a:off x="4038600" y="6190097"/>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2119A14E-5BB7-452F-AA97-00B5BDAB5C90}"/>
              </a:ext>
            </a:extLst>
          </p:cNvPr>
          <p:cNvSpPr>
            <a:spLocks noGrp="1"/>
          </p:cNvSpPr>
          <p:nvPr>
            <p:ph type="sldNum" sz="quarter" idx="4"/>
          </p:nvPr>
        </p:nvSpPr>
        <p:spPr>
          <a:xfrm>
            <a:off x="8610600" y="6190097"/>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358D52-E7ED-4CB1-A330-040CBAEC79DB}" type="slidenum">
              <a:rPr lang="en-US" smtClean="0"/>
              <a:t>‹#›</a:t>
            </a:fld>
            <a:endParaRPr lang="en-US"/>
          </a:p>
        </p:txBody>
      </p:sp>
      <p:sp>
        <p:nvSpPr>
          <p:cNvPr id="7" name="Rectangle 6">
            <a:extLst>
              <a:ext uri="{FF2B5EF4-FFF2-40B4-BE49-F238E27FC236}">
                <a16:creationId xmlns:a16="http://schemas.microsoft.com/office/drawing/2014/main" id="{0F338E14-09A9-417F-81D1-EFEFD7FDC86F}"/>
              </a:ext>
            </a:extLst>
          </p:cNvPr>
          <p:cNvSpPr/>
          <p:nvPr userDrawn="1"/>
        </p:nvSpPr>
        <p:spPr>
          <a:xfrm>
            <a:off x="-1" y="-1"/>
            <a:ext cx="12192001" cy="1110785"/>
          </a:xfrm>
          <a:prstGeom prst="rect">
            <a:avLst/>
          </a:prstGeom>
          <a:solidFill>
            <a:srgbClr val="016E9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800"/>
          </a:p>
        </p:txBody>
      </p:sp>
      <p:pic>
        <p:nvPicPr>
          <p:cNvPr id="13" name="Picture 12">
            <a:extLst>
              <a:ext uri="{FF2B5EF4-FFF2-40B4-BE49-F238E27FC236}">
                <a16:creationId xmlns:a16="http://schemas.microsoft.com/office/drawing/2014/main" id="{5BA34F29-8975-42B3-8F1E-7061AAEA1386}"/>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553196" y="489141"/>
            <a:ext cx="4215992" cy="264058"/>
          </a:xfrm>
          <a:prstGeom prst="rect">
            <a:avLst/>
          </a:prstGeom>
        </p:spPr>
      </p:pic>
      <p:pic>
        <p:nvPicPr>
          <p:cNvPr id="15" name="Picture 14">
            <a:extLst>
              <a:ext uri="{FF2B5EF4-FFF2-40B4-BE49-F238E27FC236}">
                <a16:creationId xmlns:a16="http://schemas.microsoft.com/office/drawing/2014/main" id="{D65E7469-0CFB-4118-9ED4-588F045DAA89}"/>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422813" y="25049"/>
            <a:ext cx="1421806" cy="1110786"/>
          </a:xfrm>
          <a:prstGeom prst="rect">
            <a:avLst/>
          </a:prstGeom>
        </p:spPr>
      </p:pic>
      <p:sp>
        <p:nvSpPr>
          <p:cNvPr id="18" name="Rectangle 17">
            <a:extLst>
              <a:ext uri="{FF2B5EF4-FFF2-40B4-BE49-F238E27FC236}">
                <a16:creationId xmlns:a16="http://schemas.microsoft.com/office/drawing/2014/main" id="{988B0785-9485-4F03-9280-0424E354ECA4}"/>
              </a:ext>
            </a:extLst>
          </p:cNvPr>
          <p:cNvSpPr/>
          <p:nvPr userDrawn="1"/>
        </p:nvSpPr>
        <p:spPr>
          <a:xfrm>
            <a:off x="0" y="6530171"/>
            <a:ext cx="12192001" cy="356995"/>
          </a:xfrm>
          <a:prstGeom prst="rect">
            <a:avLst/>
          </a:prstGeom>
          <a:solidFill>
            <a:srgbClr val="016E9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800"/>
          </a:p>
        </p:txBody>
      </p:sp>
    </p:spTree>
    <p:extLst>
      <p:ext uri="{BB962C8B-B14F-4D97-AF65-F5344CB8AC3E}">
        <p14:creationId xmlns:p14="http://schemas.microsoft.com/office/powerpoint/2010/main" val="34787332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377" rtl="0" eaLnBrk="1" latinLnBrk="0" hangingPunct="1">
        <a:lnSpc>
          <a:spcPct val="90000"/>
        </a:lnSpc>
        <a:spcBef>
          <a:spcPct val="0"/>
        </a:spcBef>
        <a:buNone/>
        <a:defRPr sz="4700" b="1"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AC192EF-D7A1-BD47-AA54-8B9184E9E60F}"/>
              </a:ext>
            </a:extLst>
          </p:cNvPr>
          <p:cNvSpPr>
            <a:spLocks noGrp="1"/>
          </p:cNvSpPr>
          <p:nvPr>
            <p:ph type="body" sz="quarter" idx="10"/>
          </p:nvPr>
        </p:nvSpPr>
        <p:spPr/>
        <p:txBody>
          <a:bodyPr>
            <a:normAutofit/>
          </a:bodyPr>
          <a:lstStyle/>
          <a:p>
            <a:r>
              <a:rPr lang="en-US" dirty="0">
                <a:solidFill>
                  <a:schemeClr val="tx1"/>
                </a:solidFill>
              </a:rPr>
              <a:t>The Path To The SECURE Act</a:t>
            </a:r>
          </a:p>
        </p:txBody>
      </p:sp>
    </p:spTree>
    <p:extLst>
      <p:ext uri="{BB962C8B-B14F-4D97-AF65-F5344CB8AC3E}">
        <p14:creationId xmlns:p14="http://schemas.microsoft.com/office/powerpoint/2010/main" val="41753376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83E261B-36FD-DF4B-B67F-C9EDE2D4D66E}"/>
              </a:ext>
            </a:extLst>
          </p:cNvPr>
          <p:cNvSpPr>
            <a:spLocks noGrp="1"/>
          </p:cNvSpPr>
          <p:nvPr>
            <p:ph type="body" sz="quarter" idx="12"/>
          </p:nvPr>
        </p:nvSpPr>
        <p:spPr>
          <a:xfrm>
            <a:off x="1055265" y="1315266"/>
            <a:ext cx="9829800" cy="683264"/>
          </a:xfrm>
        </p:spPr>
        <p:txBody>
          <a:bodyPr/>
          <a:lstStyle/>
          <a:p>
            <a:r>
              <a:rPr lang="en-US" dirty="0">
                <a:latin typeface="Helvetica Neue LT Pro 65 Medium" panose="020B0604020202020204" pitchFamily="34" charset="77"/>
              </a:rPr>
              <a:t>MEP SECURE Act Impact </a:t>
            </a:r>
          </a:p>
        </p:txBody>
      </p:sp>
      <p:sp>
        <p:nvSpPr>
          <p:cNvPr id="3" name="Text Placeholder 2">
            <a:extLst>
              <a:ext uri="{FF2B5EF4-FFF2-40B4-BE49-F238E27FC236}">
                <a16:creationId xmlns:a16="http://schemas.microsoft.com/office/drawing/2014/main" id="{D8DA7E49-AAD6-994F-8B72-78C02D4C2607}"/>
              </a:ext>
            </a:extLst>
          </p:cNvPr>
          <p:cNvSpPr>
            <a:spLocks noGrp="1"/>
          </p:cNvSpPr>
          <p:nvPr>
            <p:ph type="body" sz="quarter" idx="11"/>
          </p:nvPr>
        </p:nvSpPr>
        <p:spPr>
          <a:xfrm>
            <a:off x="942207" y="2669648"/>
            <a:ext cx="9829800" cy="3314700"/>
          </a:xfrm>
        </p:spPr>
        <p:txBody>
          <a:bodyPr>
            <a:normAutofit fontScale="70000" lnSpcReduction="20000"/>
          </a:bodyPr>
          <a:lstStyle/>
          <a:p>
            <a:pPr marL="342900" indent="-342900">
              <a:buClr>
                <a:schemeClr val="tx2">
                  <a:lumMod val="60000"/>
                  <a:lumOff val="40000"/>
                </a:schemeClr>
              </a:buClr>
              <a:buFont typeface="Arial" panose="020B0604020202020204" pitchFamily="34" charset="0"/>
              <a:buChar char="•"/>
            </a:pPr>
            <a:r>
              <a:rPr lang="en-US" dirty="0"/>
              <a:t>Pooled plan providers (financial service companies offering 401ks today)</a:t>
            </a:r>
          </a:p>
          <a:p>
            <a:pPr marL="342900" indent="-342900">
              <a:buClr>
                <a:schemeClr val="tx2">
                  <a:lumMod val="60000"/>
                  <a:lumOff val="40000"/>
                </a:schemeClr>
              </a:buClr>
              <a:buFont typeface="Arial" panose="020B0604020202020204" pitchFamily="34" charset="0"/>
              <a:buChar char="•"/>
            </a:pPr>
            <a:r>
              <a:rPr lang="en-US" dirty="0"/>
              <a:t>Single plan document</a:t>
            </a:r>
          </a:p>
          <a:p>
            <a:pPr marL="342900" indent="-342900">
              <a:buClr>
                <a:schemeClr val="tx2">
                  <a:lumMod val="60000"/>
                  <a:lumOff val="40000"/>
                </a:schemeClr>
              </a:buClr>
              <a:buFont typeface="Arial" panose="020B0604020202020204" pitchFamily="34" charset="0"/>
              <a:buChar char="•"/>
            </a:pPr>
            <a:r>
              <a:rPr lang="en-US" dirty="0"/>
              <a:t>Single filing</a:t>
            </a:r>
          </a:p>
          <a:p>
            <a:pPr marL="342900" indent="-342900">
              <a:buClr>
                <a:schemeClr val="tx2">
                  <a:lumMod val="60000"/>
                  <a:lumOff val="40000"/>
                </a:schemeClr>
              </a:buClr>
              <a:buFont typeface="Arial" panose="020B0604020202020204" pitchFamily="34" charset="0"/>
              <a:buChar char="•"/>
            </a:pPr>
            <a:r>
              <a:rPr lang="en-US" dirty="0"/>
              <a:t>Single independent audit</a:t>
            </a:r>
          </a:p>
          <a:p>
            <a:pPr marL="342900" indent="-342900">
              <a:buClr>
                <a:schemeClr val="tx2">
                  <a:lumMod val="60000"/>
                  <a:lumOff val="40000"/>
                </a:schemeClr>
              </a:buClr>
              <a:buFont typeface="Arial" panose="020B0604020202020204" pitchFamily="34" charset="0"/>
              <a:buChar char="•"/>
            </a:pPr>
            <a:r>
              <a:rPr lang="en-US" dirty="0"/>
              <a:t>This all reduces cost for running the 401k</a:t>
            </a:r>
          </a:p>
          <a:p>
            <a:pPr marL="342900" indent="-342900">
              <a:buClr>
                <a:schemeClr val="tx2">
                  <a:lumMod val="60000"/>
                  <a:lumOff val="40000"/>
                </a:schemeClr>
              </a:buClr>
              <a:buFont typeface="Arial" panose="020B0604020202020204" pitchFamily="34" charset="0"/>
              <a:buChar char="•"/>
            </a:pPr>
            <a:r>
              <a:rPr lang="en-US" dirty="0"/>
              <a:t>Removes fiduciary liability and penalties if other members violate the rules – so not liable for the “one bad apple” employer</a:t>
            </a:r>
          </a:p>
          <a:p>
            <a:pPr marL="342900" indent="-342900">
              <a:buClr>
                <a:schemeClr val="tx2">
                  <a:lumMod val="60000"/>
                  <a:lumOff val="40000"/>
                </a:schemeClr>
              </a:buClr>
              <a:buFont typeface="Arial" panose="020B0604020202020204" pitchFamily="34" charset="0"/>
              <a:buChar char="•"/>
            </a:pPr>
            <a:r>
              <a:rPr lang="en-US" dirty="0"/>
              <a:t>Downside possibility: Standardized plan – just take it or leave it </a:t>
            </a:r>
          </a:p>
          <a:p>
            <a:pPr marL="342900" indent="-342900">
              <a:buClr>
                <a:schemeClr val="tx2">
                  <a:lumMod val="60000"/>
                  <a:lumOff val="40000"/>
                </a:schemeClr>
              </a:buClr>
              <a:buFont typeface="Arial" panose="020B0604020202020204" pitchFamily="34" charset="0"/>
              <a:buChar char="•"/>
            </a:pPr>
            <a:r>
              <a:rPr lang="en-US" dirty="0"/>
              <a:t>Could also put pressure on the Automatic state IRA plans</a:t>
            </a:r>
          </a:p>
        </p:txBody>
      </p:sp>
    </p:spTree>
    <p:extLst>
      <p:ext uri="{BB962C8B-B14F-4D97-AF65-F5344CB8AC3E}">
        <p14:creationId xmlns:p14="http://schemas.microsoft.com/office/powerpoint/2010/main" val="13694025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a:extLst>
              <a:ext uri="{FF2B5EF4-FFF2-40B4-BE49-F238E27FC236}">
                <a16:creationId xmlns:a16="http://schemas.microsoft.com/office/drawing/2014/main" id="{8C4A75F3-045F-2A43-910D-AEF049BEF927}"/>
              </a:ext>
            </a:extLst>
          </p:cNvPr>
          <p:cNvSpPr/>
          <p:nvPr/>
        </p:nvSpPr>
        <p:spPr>
          <a:xfrm>
            <a:off x="1336435" y="4724397"/>
            <a:ext cx="576776" cy="5908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a:extLst>
              <a:ext uri="{FF2B5EF4-FFF2-40B4-BE49-F238E27FC236}">
                <a16:creationId xmlns:a16="http://schemas.microsoft.com/office/drawing/2014/main" id="{C43E8EBB-BB21-0346-93A1-8D5B6B7F19D2}"/>
              </a:ext>
            </a:extLst>
          </p:cNvPr>
          <p:cNvSpPr/>
          <p:nvPr/>
        </p:nvSpPr>
        <p:spPr>
          <a:xfrm>
            <a:off x="6996331" y="4724398"/>
            <a:ext cx="576776" cy="5908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a:extLst>
              <a:ext uri="{FF2B5EF4-FFF2-40B4-BE49-F238E27FC236}">
                <a16:creationId xmlns:a16="http://schemas.microsoft.com/office/drawing/2014/main" id="{DA31C592-40F6-6245-B77D-896F56B1954C}"/>
              </a:ext>
            </a:extLst>
          </p:cNvPr>
          <p:cNvSpPr/>
          <p:nvPr/>
        </p:nvSpPr>
        <p:spPr>
          <a:xfrm>
            <a:off x="2302418" y="4724397"/>
            <a:ext cx="576776" cy="5908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D27A3064-E4DB-3247-932C-7F3B2C3907B0}"/>
              </a:ext>
            </a:extLst>
          </p:cNvPr>
          <p:cNvSpPr/>
          <p:nvPr/>
        </p:nvSpPr>
        <p:spPr>
          <a:xfrm>
            <a:off x="3425485" y="4724399"/>
            <a:ext cx="576776" cy="5908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a:extLst>
              <a:ext uri="{FF2B5EF4-FFF2-40B4-BE49-F238E27FC236}">
                <a16:creationId xmlns:a16="http://schemas.microsoft.com/office/drawing/2014/main" id="{18AC53C9-7483-7E4D-964E-E32B4B7ECBE2}"/>
              </a:ext>
            </a:extLst>
          </p:cNvPr>
          <p:cNvSpPr/>
          <p:nvPr/>
        </p:nvSpPr>
        <p:spPr>
          <a:xfrm>
            <a:off x="4618893" y="4724399"/>
            <a:ext cx="576776" cy="5908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a:extLst>
              <a:ext uri="{FF2B5EF4-FFF2-40B4-BE49-F238E27FC236}">
                <a16:creationId xmlns:a16="http://schemas.microsoft.com/office/drawing/2014/main" id="{0431DDB8-9E4F-834D-B6F1-1535E20790C5}"/>
              </a:ext>
            </a:extLst>
          </p:cNvPr>
          <p:cNvSpPr/>
          <p:nvPr/>
        </p:nvSpPr>
        <p:spPr>
          <a:xfrm>
            <a:off x="5807612" y="4726744"/>
            <a:ext cx="576776" cy="5908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1D794324-5581-8244-B744-25FFEFDE7EC4}"/>
              </a:ext>
            </a:extLst>
          </p:cNvPr>
          <p:cNvSpPr/>
          <p:nvPr/>
        </p:nvSpPr>
        <p:spPr>
          <a:xfrm>
            <a:off x="8018584" y="4724397"/>
            <a:ext cx="576776" cy="5908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5C860766-B34B-2548-BE7D-AB7874D83E0A}"/>
              </a:ext>
            </a:extLst>
          </p:cNvPr>
          <p:cNvSpPr/>
          <p:nvPr/>
        </p:nvSpPr>
        <p:spPr>
          <a:xfrm>
            <a:off x="3591951" y="1941342"/>
            <a:ext cx="2630659" cy="2419643"/>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401k MEP</a:t>
            </a:r>
          </a:p>
        </p:txBody>
      </p:sp>
      <p:cxnSp>
        <p:nvCxnSpPr>
          <p:cNvPr id="16" name="Straight Arrow Connector 15">
            <a:extLst>
              <a:ext uri="{FF2B5EF4-FFF2-40B4-BE49-F238E27FC236}">
                <a16:creationId xmlns:a16="http://schemas.microsoft.com/office/drawing/2014/main" id="{73D5F684-A38C-CF49-BBCB-03C899C2D7B1}"/>
              </a:ext>
            </a:extLst>
          </p:cNvPr>
          <p:cNvCxnSpPr/>
          <p:nvPr/>
        </p:nvCxnSpPr>
        <p:spPr>
          <a:xfrm flipV="1">
            <a:off x="1913211" y="3812345"/>
            <a:ext cx="1688118" cy="9120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4875850F-7C93-5441-89E7-5D55ABBA8091}"/>
              </a:ext>
            </a:extLst>
          </p:cNvPr>
          <p:cNvCxnSpPr/>
          <p:nvPr/>
        </p:nvCxnSpPr>
        <p:spPr>
          <a:xfrm flipV="1">
            <a:off x="2288359" y="4107766"/>
            <a:ext cx="1688118" cy="9120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C6EFA363-F200-9E4E-9A5E-C8785F47E66E}"/>
              </a:ext>
            </a:extLst>
          </p:cNvPr>
          <p:cNvCxnSpPr>
            <a:cxnSpLocks/>
          </p:cNvCxnSpPr>
          <p:nvPr/>
        </p:nvCxnSpPr>
        <p:spPr>
          <a:xfrm flipV="1">
            <a:off x="3547407" y="4373486"/>
            <a:ext cx="1162923" cy="5990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6345A563-06E8-CC42-A19C-4F19E3F53800}"/>
              </a:ext>
            </a:extLst>
          </p:cNvPr>
          <p:cNvCxnSpPr>
            <a:cxnSpLocks/>
          </p:cNvCxnSpPr>
          <p:nvPr/>
        </p:nvCxnSpPr>
        <p:spPr>
          <a:xfrm flipV="1">
            <a:off x="4910199" y="4380124"/>
            <a:ext cx="42800" cy="7514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459431B5-93A5-BD44-93D9-4C56ADACEAD6}"/>
              </a:ext>
            </a:extLst>
          </p:cNvPr>
          <p:cNvCxnSpPr>
            <a:cxnSpLocks/>
          </p:cNvCxnSpPr>
          <p:nvPr/>
        </p:nvCxnSpPr>
        <p:spPr>
          <a:xfrm flipH="1" flipV="1">
            <a:off x="5489902" y="4313697"/>
            <a:ext cx="499419" cy="6365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4BB0F8D9-A0A4-1B41-BB54-BB67E18C4AEF}"/>
              </a:ext>
            </a:extLst>
          </p:cNvPr>
          <p:cNvCxnSpPr>
            <a:cxnSpLocks/>
          </p:cNvCxnSpPr>
          <p:nvPr/>
        </p:nvCxnSpPr>
        <p:spPr>
          <a:xfrm flipH="1" flipV="1">
            <a:off x="5781828" y="4107766"/>
            <a:ext cx="1315334" cy="7283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B9BAC1CB-ADBC-AC4D-B370-3568A97C5601}"/>
              </a:ext>
            </a:extLst>
          </p:cNvPr>
          <p:cNvCxnSpPr>
            <a:cxnSpLocks/>
          </p:cNvCxnSpPr>
          <p:nvPr/>
        </p:nvCxnSpPr>
        <p:spPr>
          <a:xfrm flipH="1" flipV="1">
            <a:off x="6112404" y="3762703"/>
            <a:ext cx="1987690" cy="11541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C3C92565-399C-7A46-806D-BE0BBB06ACA6}"/>
              </a:ext>
            </a:extLst>
          </p:cNvPr>
          <p:cNvSpPr txBox="1"/>
          <p:nvPr/>
        </p:nvSpPr>
        <p:spPr>
          <a:xfrm>
            <a:off x="4145286" y="5373454"/>
            <a:ext cx="1274708" cy="369332"/>
          </a:xfrm>
          <a:prstGeom prst="rect">
            <a:avLst/>
          </a:prstGeom>
          <a:noFill/>
        </p:spPr>
        <p:txBody>
          <a:bodyPr wrap="none" rtlCol="0">
            <a:spAutoFit/>
          </a:bodyPr>
          <a:lstStyle/>
          <a:p>
            <a:r>
              <a:rPr lang="en-US" dirty="0"/>
              <a:t>Employers</a:t>
            </a:r>
          </a:p>
        </p:txBody>
      </p:sp>
    </p:spTree>
    <p:extLst>
      <p:ext uri="{BB962C8B-B14F-4D97-AF65-F5344CB8AC3E}">
        <p14:creationId xmlns:p14="http://schemas.microsoft.com/office/powerpoint/2010/main" val="38414688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83E261B-36FD-DF4B-B67F-C9EDE2D4D66E}"/>
              </a:ext>
            </a:extLst>
          </p:cNvPr>
          <p:cNvSpPr>
            <a:spLocks noGrp="1"/>
          </p:cNvSpPr>
          <p:nvPr>
            <p:ph type="body" sz="quarter" idx="12"/>
          </p:nvPr>
        </p:nvSpPr>
        <p:spPr>
          <a:xfrm>
            <a:off x="1181100" y="1314164"/>
            <a:ext cx="9829800" cy="664797"/>
          </a:xfrm>
        </p:spPr>
        <p:txBody>
          <a:bodyPr/>
          <a:lstStyle/>
          <a:p>
            <a:r>
              <a:rPr lang="en-US" dirty="0">
                <a:latin typeface="Helvetica Neue LT Pro 65 Medium" panose="020B0604020202020204" pitchFamily="34" charset="77"/>
              </a:rPr>
              <a:t>Small Business Benefits</a:t>
            </a:r>
          </a:p>
        </p:txBody>
      </p:sp>
      <p:sp>
        <p:nvSpPr>
          <p:cNvPr id="3" name="Text Placeholder 2">
            <a:extLst>
              <a:ext uri="{FF2B5EF4-FFF2-40B4-BE49-F238E27FC236}">
                <a16:creationId xmlns:a16="http://schemas.microsoft.com/office/drawing/2014/main" id="{D8DA7E49-AAD6-994F-8B72-78C02D4C2607}"/>
              </a:ext>
            </a:extLst>
          </p:cNvPr>
          <p:cNvSpPr>
            <a:spLocks noGrp="1"/>
          </p:cNvSpPr>
          <p:nvPr>
            <p:ph type="body" sz="quarter" idx="11"/>
          </p:nvPr>
        </p:nvSpPr>
        <p:spPr>
          <a:xfrm>
            <a:off x="1181100" y="2690531"/>
            <a:ext cx="9829800" cy="3314700"/>
          </a:xfrm>
        </p:spPr>
        <p:txBody>
          <a:bodyPr>
            <a:normAutofit fontScale="92500"/>
          </a:bodyPr>
          <a:lstStyle/>
          <a:p>
            <a:pPr marL="342900" indent="-342900">
              <a:buClr>
                <a:schemeClr val="tx2">
                  <a:lumMod val="60000"/>
                  <a:lumOff val="40000"/>
                </a:schemeClr>
              </a:buClr>
              <a:buFont typeface="Arial" panose="020B0604020202020204" pitchFamily="34" charset="0"/>
              <a:buChar char="•"/>
            </a:pPr>
            <a:r>
              <a:rPr lang="en-US" dirty="0"/>
              <a:t>MEP Alternative in SECURE – filing a combined 5500 form for a group of plans with a common administrator</a:t>
            </a:r>
          </a:p>
          <a:p>
            <a:pPr marL="342900" indent="-342900">
              <a:buClr>
                <a:schemeClr val="tx2">
                  <a:lumMod val="60000"/>
                  <a:lumOff val="40000"/>
                </a:schemeClr>
              </a:buClr>
              <a:buFont typeface="Arial" panose="020B0604020202020204" pitchFamily="34" charset="0"/>
              <a:buChar char="•"/>
            </a:pPr>
            <a:r>
              <a:rPr lang="en-US" dirty="0"/>
              <a:t>Increase in the business tax credit for retirement plan startup costs, increases from current cap of $500 up to $5,000</a:t>
            </a:r>
          </a:p>
          <a:p>
            <a:pPr marL="342900" indent="-342900">
              <a:buClr>
                <a:schemeClr val="tx2">
                  <a:lumMod val="60000"/>
                  <a:lumOff val="40000"/>
                </a:schemeClr>
              </a:buClr>
              <a:buFont typeface="Arial" panose="020B0604020202020204" pitchFamily="34" charset="0"/>
              <a:buChar char="•"/>
            </a:pPr>
            <a:r>
              <a:rPr lang="en-US" dirty="0"/>
              <a:t>Encourage small-business automatic enrollment by allowed an additional $500 tax credit for three years for plans that add-automatic enrollment</a:t>
            </a:r>
          </a:p>
          <a:p>
            <a:pPr marL="342900" indent="-342900">
              <a:buClr>
                <a:schemeClr val="tx2">
                  <a:lumMod val="60000"/>
                  <a:lumOff val="40000"/>
                </a:schemeClr>
              </a:buClr>
              <a:buFont typeface="Arial" panose="020B0604020202020204" pitchFamily="34" charset="0"/>
              <a:buChar char="•"/>
            </a:pPr>
            <a:r>
              <a:rPr lang="en-US" dirty="0"/>
              <a:t>Raised default savings cap for automatic enrollment safe harbor plans from 10% to 15% of employee paycheck (can still opt out)</a:t>
            </a:r>
          </a:p>
        </p:txBody>
      </p:sp>
    </p:spTree>
    <p:extLst>
      <p:ext uri="{BB962C8B-B14F-4D97-AF65-F5344CB8AC3E}">
        <p14:creationId xmlns:p14="http://schemas.microsoft.com/office/powerpoint/2010/main" val="670113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83E261B-36FD-DF4B-B67F-C9EDE2D4D66E}"/>
              </a:ext>
            </a:extLst>
          </p:cNvPr>
          <p:cNvSpPr>
            <a:spLocks noGrp="1"/>
          </p:cNvSpPr>
          <p:nvPr>
            <p:ph type="body" sz="quarter" idx="12"/>
          </p:nvPr>
        </p:nvSpPr>
        <p:spPr>
          <a:xfrm>
            <a:off x="1181100" y="1300424"/>
            <a:ext cx="9829800" cy="683264"/>
          </a:xfrm>
        </p:spPr>
        <p:txBody>
          <a:bodyPr/>
          <a:lstStyle/>
          <a:p>
            <a:r>
              <a:rPr lang="en-US" dirty="0">
                <a:latin typeface="Helvetica Neue LT Pro 65 Medium" panose="020B0604020202020204" pitchFamily="34" charset="77"/>
              </a:rPr>
              <a:t>Part-Time Workers</a:t>
            </a:r>
          </a:p>
        </p:txBody>
      </p:sp>
      <p:sp>
        <p:nvSpPr>
          <p:cNvPr id="3" name="Text Placeholder 2">
            <a:extLst>
              <a:ext uri="{FF2B5EF4-FFF2-40B4-BE49-F238E27FC236}">
                <a16:creationId xmlns:a16="http://schemas.microsoft.com/office/drawing/2014/main" id="{D8DA7E49-AAD6-994F-8B72-78C02D4C2607}"/>
              </a:ext>
            </a:extLst>
          </p:cNvPr>
          <p:cNvSpPr>
            <a:spLocks noGrp="1"/>
          </p:cNvSpPr>
          <p:nvPr>
            <p:ph type="body" sz="quarter" idx="11"/>
          </p:nvPr>
        </p:nvSpPr>
        <p:spPr>
          <a:xfrm>
            <a:off x="1181100" y="2711217"/>
            <a:ext cx="9829800" cy="3314700"/>
          </a:xfrm>
        </p:spPr>
        <p:txBody>
          <a:bodyPr>
            <a:normAutofit fontScale="92500" lnSpcReduction="20000"/>
          </a:bodyPr>
          <a:lstStyle/>
          <a:p>
            <a:pPr marL="342900" indent="-342900">
              <a:buClr>
                <a:schemeClr val="tx2">
                  <a:lumMod val="60000"/>
                  <a:lumOff val="40000"/>
                </a:schemeClr>
              </a:buClr>
              <a:buFont typeface="Arial" panose="020B0604020202020204" pitchFamily="34" charset="0"/>
              <a:buChar char="•"/>
            </a:pPr>
            <a:r>
              <a:rPr lang="en-US" dirty="0"/>
              <a:t>SECURE Act requires employers to include long-term part time workers as participants in DC plans except in collectively bargained agreements</a:t>
            </a:r>
          </a:p>
          <a:p>
            <a:pPr marL="342900" indent="-342900">
              <a:buClr>
                <a:schemeClr val="tx2">
                  <a:lumMod val="60000"/>
                  <a:lumOff val="40000"/>
                </a:schemeClr>
              </a:buClr>
              <a:buFont typeface="Arial" panose="020B0604020202020204" pitchFamily="34" charset="0"/>
              <a:buChar char="•"/>
            </a:pPr>
            <a:r>
              <a:rPr lang="en-US" dirty="0"/>
              <a:t>Previously, you could exclude anyone who did reach 1,000 hours in 12 month period</a:t>
            </a:r>
          </a:p>
          <a:p>
            <a:pPr marL="342900" indent="-342900">
              <a:buClr>
                <a:schemeClr val="tx2">
                  <a:lumMod val="60000"/>
                  <a:lumOff val="40000"/>
                </a:schemeClr>
              </a:buClr>
              <a:buFont typeface="Arial" panose="020B0604020202020204" pitchFamily="34" charset="0"/>
              <a:buChar char="•"/>
            </a:pPr>
            <a:r>
              <a:rPr lang="en-US" dirty="0"/>
              <a:t>Now, anyone with at least 500 hours in last three consecutive years and are age 21 need to be counted</a:t>
            </a:r>
          </a:p>
          <a:p>
            <a:pPr marL="342900" indent="-342900">
              <a:buClr>
                <a:schemeClr val="tx2">
                  <a:lumMod val="60000"/>
                  <a:lumOff val="40000"/>
                </a:schemeClr>
              </a:buClr>
              <a:buFont typeface="Arial" panose="020B0604020202020204" pitchFamily="34" charset="0"/>
              <a:buChar char="•"/>
            </a:pPr>
            <a:r>
              <a:rPr lang="en-US" dirty="0"/>
              <a:t>Might just modify plans to let anyone with 500 hours in, instead of testing for past 3 years (could be administrative burden)</a:t>
            </a:r>
          </a:p>
          <a:p>
            <a:pPr marL="342900" indent="-342900">
              <a:buClr>
                <a:schemeClr val="tx2">
                  <a:lumMod val="60000"/>
                  <a:lumOff val="40000"/>
                </a:schemeClr>
              </a:buClr>
              <a:buFont typeface="Arial" panose="020B0604020202020204" pitchFamily="34" charset="0"/>
              <a:buChar char="•"/>
            </a:pPr>
            <a:r>
              <a:rPr lang="en-US" dirty="0"/>
              <a:t>Starts in 2021 (first year would be 2024 since it takes 3 years)</a:t>
            </a:r>
          </a:p>
        </p:txBody>
      </p:sp>
    </p:spTree>
    <p:extLst>
      <p:ext uri="{BB962C8B-B14F-4D97-AF65-F5344CB8AC3E}">
        <p14:creationId xmlns:p14="http://schemas.microsoft.com/office/powerpoint/2010/main" val="2614344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AC192EF-D7A1-BD47-AA54-8B9184E9E60F}"/>
              </a:ext>
            </a:extLst>
          </p:cNvPr>
          <p:cNvSpPr>
            <a:spLocks noGrp="1"/>
          </p:cNvSpPr>
          <p:nvPr>
            <p:ph type="body" sz="quarter" idx="10"/>
          </p:nvPr>
        </p:nvSpPr>
        <p:spPr/>
        <p:txBody>
          <a:bodyPr>
            <a:noAutofit/>
          </a:bodyPr>
          <a:lstStyle/>
          <a:p>
            <a:r>
              <a:rPr lang="en-US" sz="4800" dirty="0">
                <a:solidFill>
                  <a:schemeClr val="tx1"/>
                </a:solidFill>
              </a:rPr>
              <a:t>Lifetime Income Option Changes</a:t>
            </a:r>
          </a:p>
          <a:p>
            <a:r>
              <a:rPr lang="en-US" sz="4800" dirty="0">
                <a:solidFill>
                  <a:schemeClr val="tx1"/>
                </a:solidFill>
              </a:rPr>
              <a:t>SECURE Act</a:t>
            </a:r>
          </a:p>
        </p:txBody>
      </p:sp>
    </p:spTree>
    <p:extLst>
      <p:ext uri="{BB962C8B-B14F-4D97-AF65-F5344CB8AC3E}">
        <p14:creationId xmlns:p14="http://schemas.microsoft.com/office/powerpoint/2010/main" val="8327400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83E261B-36FD-DF4B-B67F-C9EDE2D4D66E}"/>
              </a:ext>
            </a:extLst>
          </p:cNvPr>
          <p:cNvSpPr>
            <a:spLocks noGrp="1"/>
          </p:cNvSpPr>
          <p:nvPr>
            <p:ph type="body" sz="quarter" idx="12"/>
          </p:nvPr>
        </p:nvSpPr>
        <p:spPr>
          <a:xfrm>
            <a:off x="1181100" y="1251638"/>
            <a:ext cx="9829800" cy="683264"/>
          </a:xfrm>
        </p:spPr>
        <p:txBody>
          <a:bodyPr/>
          <a:lstStyle/>
          <a:p>
            <a:r>
              <a:rPr lang="en-US" dirty="0">
                <a:latin typeface="Helvetica Neue LT Pro 65 Medium" panose="020B0604020202020204" pitchFamily="34" charset="77"/>
              </a:rPr>
              <a:t>In-Plan Annuities</a:t>
            </a:r>
          </a:p>
        </p:txBody>
      </p:sp>
      <p:sp>
        <p:nvSpPr>
          <p:cNvPr id="3" name="Text Placeholder 2">
            <a:extLst>
              <a:ext uri="{FF2B5EF4-FFF2-40B4-BE49-F238E27FC236}">
                <a16:creationId xmlns:a16="http://schemas.microsoft.com/office/drawing/2014/main" id="{D8DA7E49-AAD6-994F-8B72-78C02D4C2607}"/>
              </a:ext>
            </a:extLst>
          </p:cNvPr>
          <p:cNvSpPr>
            <a:spLocks noGrp="1"/>
          </p:cNvSpPr>
          <p:nvPr>
            <p:ph type="body" sz="quarter" idx="11"/>
          </p:nvPr>
        </p:nvSpPr>
        <p:spPr>
          <a:xfrm>
            <a:off x="1181100" y="2503675"/>
            <a:ext cx="9829800" cy="3314700"/>
          </a:xfrm>
        </p:spPr>
        <p:txBody>
          <a:bodyPr/>
          <a:lstStyle/>
          <a:p>
            <a:pPr marL="342900" indent="-342900">
              <a:buClr>
                <a:schemeClr val="tx2">
                  <a:lumMod val="60000"/>
                  <a:lumOff val="40000"/>
                </a:schemeClr>
              </a:buClr>
              <a:buFont typeface="Arial" panose="020B0604020202020204" pitchFamily="34" charset="0"/>
              <a:buChar char="•"/>
            </a:pPr>
            <a:r>
              <a:rPr lang="en-US" dirty="0"/>
              <a:t>Can have in-plan annuities today </a:t>
            </a:r>
          </a:p>
          <a:p>
            <a:pPr marL="342900" indent="-342900">
              <a:buClr>
                <a:schemeClr val="tx2">
                  <a:lumMod val="60000"/>
                  <a:lumOff val="40000"/>
                </a:schemeClr>
              </a:buClr>
              <a:buFont typeface="Arial" panose="020B0604020202020204" pitchFamily="34" charset="0"/>
              <a:buChar char="•"/>
            </a:pPr>
            <a:r>
              <a:rPr lang="en-US" dirty="0"/>
              <a:t>Most 401ks don’t offer (SHRM Survey showed 7-8% of plans)</a:t>
            </a:r>
          </a:p>
          <a:p>
            <a:pPr marL="342900" indent="-342900">
              <a:buClr>
                <a:schemeClr val="tx2">
                  <a:lumMod val="60000"/>
                  <a:lumOff val="40000"/>
                </a:schemeClr>
              </a:buClr>
              <a:buFont typeface="Arial" panose="020B0604020202020204" pitchFamily="34" charset="0"/>
              <a:buChar char="•"/>
            </a:pPr>
            <a:r>
              <a:rPr lang="en-US" dirty="0"/>
              <a:t>One hurdle has been employer fiduciary liability of the insurance company providing the annuity</a:t>
            </a:r>
          </a:p>
          <a:p>
            <a:pPr marL="342900" indent="-342900">
              <a:buClr>
                <a:schemeClr val="tx2">
                  <a:lumMod val="60000"/>
                  <a:lumOff val="40000"/>
                </a:schemeClr>
              </a:buClr>
              <a:buFont typeface="Arial" panose="020B0604020202020204" pitchFamily="34" charset="0"/>
              <a:buChar char="•"/>
            </a:pPr>
            <a:r>
              <a:rPr lang="en-US" dirty="0"/>
              <a:t>If the company failed on promise, fiduciary could have liability </a:t>
            </a:r>
          </a:p>
          <a:p>
            <a:pPr marL="342900" indent="-342900">
              <a:buClr>
                <a:schemeClr val="tx2">
                  <a:lumMod val="60000"/>
                  <a:lumOff val="40000"/>
                </a:schemeClr>
              </a:buClr>
              <a:buFont typeface="Arial" panose="020B0604020202020204" pitchFamily="34" charset="0"/>
              <a:buChar char="•"/>
            </a:pPr>
            <a:r>
              <a:rPr lang="en-US" dirty="0"/>
              <a:t>Annuities can be used in plans both as a distribution option and as an investment (accumulation vehicle)</a:t>
            </a:r>
          </a:p>
        </p:txBody>
      </p:sp>
    </p:spTree>
    <p:extLst>
      <p:ext uri="{BB962C8B-B14F-4D97-AF65-F5344CB8AC3E}">
        <p14:creationId xmlns:p14="http://schemas.microsoft.com/office/powerpoint/2010/main" val="22882508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83E261B-36FD-DF4B-B67F-C9EDE2D4D66E}"/>
              </a:ext>
            </a:extLst>
          </p:cNvPr>
          <p:cNvSpPr>
            <a:spLocks noGrp="1"/>
          </p:cNvSpPr>
          <p:nvPr>
            <p:ph type="body" sz="quarter" idx="12"/>
          </p:nvPr>
        </p:nvSpPr>
        <p:spPr>
          <a:xfrm>
            <a:off x="1097210" y="1383538"/>
            <a:ext cx="9829800" cy="683264"/>
          </a:xfrm>
        </p:spPr>
        <p:txBody>
          <a:bodyPr/>
          <a:lstStyle/>
          <a:p>
            <a:r>
              <a:rPr lang="en-US" dirty="0">
                <a:latin typeface="Helvetica Neue LT Pro 65 Medium" panose="020B0604020202020204" pitchFamily="34" charset="77"/>
              </a:rPr>
              <a:t>Annuity Safe Harbor Provision</a:t>
            </a:r>
          </a:p>
        </p:txBody>
      </p:sp>
      <p:sp>
        <p:nvSpPr>
          <p:cNvPr id="3" name="Text Placeholder 2">
            <a:extLst>
              <a:ext uri="{FF2B5EF4-FFF2-40B4-BE49-F238E27FC236}">
                <a16:creationId xmlns:a16="http://schemas.microsoft.com/office/drawing/2014/main" id="{D8DA7E49-AAD6-994F-8B72-78C02D4C2607}"/>
              </a:ext>
            </a:extLst>
          </p:cNvPr>
          <p:cNvSpPr>
            <a:spLocks noGrp="1"/>
          </p:cNvSpPr>
          <p:nvPr>
            <p:ph type="body" sz="quarter" idx="11"/>
          </p:nvPr>
        </p:nvSpPr>
        <p:spPr>
          <a:xfrm>
            <a:off x="1097210" y="2735986"/>
            <a:ext cx="9829800" cy="3314700"/>
          </a:xfrm>
        </p:spPr>
        <p:txBody>
          <a:bodyPr>
            <a:normAutofit fontScale="92500" lnSpcReduction="20000"/>
          </a:bodyPr>
          <a:lstStyle/>
          <a:p>
            <a:pPr marL="342900" indent="-342900">
              <a:buClr>
                <a:schemeClr val="tx2">
                  <a:lumMod val="60000"/>
                  <a:lumOff val="40000"/>
                </a:schemeClr>
              </a:buClr>
              <a:buFont typeface="Arial" panose="020B0604020202020204" pitchFamily="34" charset="0"/>
              <a:buChar char="•"/>
            </a:pPr>
            <a:r>
              <a:rPr lang="en-US" dirty="0"/>
              <a:t>Employers protected from liability of insurance company failure if</a:t>
            </a:r>
          </a:p>
          <a:p>
            <a:pPr marL="342900" indent="-342900">
              <a:buClr>
                <a:schemeClr val="tx2">
                  <a:lumMod val="60000"/>
                  <a:lumOff val="40000"/>
                </a:schemeClr>
              </a:buClr>
              <a:buFont typeface="Arial" panose="020B0604020202020204" pitchFamily="34" charset="0"/>
              <a:buChar char="•"/>
            </a:pPr>
            <a:r>
              <a:rPr lang="en-US" dirty="0"/>
              <a:t>Annuity provider, for the past 7 years, has been licensed by the state insurance commissioner to provide such contracts, filed all required financial audit statements, maintains proper reserves for all states it does business in, and notifies company of any changes to these.</a:t>
            </a:r>
          </a:p>
          <a:p>
            <a:pPr marL="342900" indent="-342900">
              <a:buClr>
                <a:schemeClr val="tx2">
                  <a:lumMod val="60000"/>
                  <a:lumOff val="40000"/>
                </a:schemeClr>
              </a:buClr>
              <a:buFont typeface="Arial" panose="020B0604020202020204" pitchFamily="34" charset="0"/>
              <a:buChar char="•"/>
            </a:pPr>
            <a:r>
              <a:rPr lang="en-US" dirty="0"/>
              <a:t>Must also review the financial capability of the insurer to meet obligations at the time of selection  </a:t>
            </a:r>
          </a:p>
          <a:p>
            <a:pPr marL="342900" indent="-342900">
              <a:buClr>
                <a:schemeClr val="tx2">
                  <a:lumMod val="60000"/>
                  <a:lumOff val="40000"/>
                </a:schemeClr>
              </a:buClr>
              <a:buFont typeface="Arial" panose="020B0604020202020204" pitchFamily="34" charset="0"/>
              <a:buChar char="•"/>
            </a:pPr>
            <a:r>
              <a:rPr lang="en-US" dirty="0"/>
              <a:t>No requirement to pick the cheapest provider (just reasonable)</a:t>
            </a:r>
          </a:p>
          <a:p>
            <a:pPr marL="342900" indent="-342900">
              <a:buClr>
                <a:schemeClr val="tx2">
                  <a:lumMod val="60000"/>
                  <a:lumOff val="40000"/>
                </a:schemeClr>
              </a:buClr>
              <a:buFont typeface="Arial" panose="020B0604020202020204" pitchFamily="34" charset="0"/>
              <a:buChar char="•"/>
            </a:pPr>
            <a:r>
              <a:rPr lang="en-US" dirty="0"/>
              <a:t>Likely won’t see a huge change in 2020, but 2021 expect more insurance in plans </a:t>
            </a:r>
          </a:p>
        </p:txBody>
      </p:sp>
    </p:spTree>
    <p:extLst>
      <p:ext uri="{BB962C8B-B14F-4D97-AF65-F5344CB8AC3E}">
        <p14:creationId xmlns:p14="http://schemas.microsoft.com/office/powerpoint/2010/main" val="38657833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83E261B-36FD-DF4B-B67F-C9EDE2D4D66E}"/>
              </a:ext>
            </a:extLst>
          </p:cNvPr>
          <p:cNvSpPr>
            <a:spLocks noGrp="1"/>
          </p:cNvSpPr>
          <p:nvPr>
            <p:ph type="body" sz="quarter" idx="12"/>
          </p:nvPr>
        </p:nvSpPr>
        <p:spPr>
          <a:xfrm>
            <a:off x="1181100" y="1275127"/>
            <a:ext cx="9829800" cy="683264"/>
          </a:xfrm>
        </p:spPr>
        <p:txBody>
          <a:bodyPr/>
          <a:lstStyle/>
          <a:p>
            <a:r>
              <a:rPr lang="en-US" dirty="0"/>
              <a:t>Annuity Portability </a:t>
            </a:r>
          </a:p>
        </p:txBody>
      </p:sp>
      <p:sp>
        <p:nvSpPr>
          <p:cNvPr id="3" name="Text Placeholder 2">
            <a:extLst>
              <a:ext uri="{FF2B5EF4-FFF2-40B4-BE49-F238E27FC236}">
                <a16:creationId xmlns:a16="http://schemas.microsoft.com/office/drawing/2014/main" id="{D8DA7E49-AAD6-994F-8B72-78C02D4C2607}"/>
              </a:ext>
            </a:extLst>
          </p:cNvPr>
          <p:cNvSpPr>
            <a:spLocks noGrp="1"/>
          </p:cNvSpPr>
          <p:nvPr>
            <p:ph type="body" sz="quarter" idx="11"/>
          </p:nvPr>
        </p:nvSpPr>
        <p:spPr>
          <a:xfrm>
            <a:off x="1181100" y="2628900"/>
            <a:ext cx="9829800" cy="3314700"/>
          </a:xfrm>
        </p:spPr>
        <p:txBody>
          <a:bodyPr numCol="2" spcCol="457200">
            <a:normAutofit fontScale="92500" lnSpcReduction="10000"/>
          </a:bodyPr>
          <a:lstStyle/>
          <a:p>
            <a:pPr marL="342900" indent="-342900">
              <a:buClr>
                <a:schemeClr val="tx2">
                  <a:lumMod val="60000"/>
                  <a:lumOff val="40000"/>
                </a:schemeClr>
              </a:buClr>
              <a:buFont typeface="Arial" panose="020B0604020202020204" pitchFamily="34" charset="0"/>
              <a:buChar char="•"/>
            </a:pPr>
            <a:r>
              <a:rPr lang="en-US" sz="2000" dirty="0"/>
              <a:t>Portability of annuities was also increased by letting employees roll annuities from 401(k)s to IRAs or other plans with more ease. </a:t>
            </a:r>
          </a:p>
          <a:p>
            <a:pPr marL="342900" indent="-342900">
              <a:buClr>
                <a:schemeClr val="tx2">
                  <a:lumMod val="60000"/>
                  <a:lumOff val="40000"/>
                </a:schemeClr>
              </a:buClr>
              <a:buFont typeface="Arial" panose="020B0604020202020204" pitchFamily="34" charset="0"/>
              <a:buChar char="•"/>
            </a:pPr>
            <a:r>
              <a:rPr lang="en-US" sz="2000" dirty="0"/>
              <a:t>In past, if you left plan, and went to another 401k, </a:t>
            </a:r>
            <a:r>
              <a:rPr lang="en-US" sz="2000" dirty="0" err="1"/>
              <a:t>etc</a:t>
            </a:r>
            <a:r>
              <a:rPr lang="en-US" sz="2000" dirty="0"/>
              <a:t> you might have to liquidate the annuity inside the plan to roll out value</a:t>
            </a:r>
          </a:p>
          <a:p>
            <a:pPr marL="342900" indent="-342900">
              <a:buClr>
                <a:schemeClr val="tx2">
                  <a:lumMod val="60000"/>
                  <a:lumOff val="40000"/>
                </a:schemeClr>
              </a:buClr>
              <a:buFont typeface="Arial" panose="020B0604020202020204" pitchFamily="34" charset="0"/>
              <a:buChar char="•"/>
            </a:pPr>
            <a:r>
              <a:rPr lang="en-US" sz="2000" dirty="0"/>
              <a:t>Now, if annuity option becomes unavailable in the plan, the participant can be allowed an in kind distribution of the qualified annuity contract if it is made within 90 days of the date that the investment is no longer authorized to be held as an investment option under the plan. </a:t>
            </a:r>
          </a:p>
          <a:p>
            <a:pPr marL="342900" indent="-342900">
              <a:buClr>
                <a:schemeClr val="tx2">
                  <a:lumMod val="60000"/>
                  <a:lumOff val="40000"/>
                </a:schemeClr>
              </a:buClr>
              <a:buFont typeface="Arial" panose="020B0604020202020204" pitchFamily="34" charset="0"/>
              <a:buChar char="•"/>
            </a:pPr>
            <a:r>
              <a:rPr lang="en-US" sz="2000" dirty="0"/>
              <a:t>Allows for participant to not suffer from surrender charges and fees if an annuity becomes deselected as an investment option inside the plan</a:t>
            </a:r>
          </a:p>
          <a:p>
            <a:pPr marL="342900" indent="-342900">
              <a:buClr>
                <a:schemeClr val="tx2">
                  <a:lumMod val="60000"/>
                  <a:lumOff val="40000"/>
                </a:schemeClr>
              </a:buClr>
              <a:buFont typeface="Arial" panose="020B0604020202020204" pitchFamily="34" charset="0"/>
              <a:buChar char="•"/>
            </a:pPr>
            <a:r>
              <a:rPr lang="en-US" sz="2000" dirty="0"/>
              <a:t>Should allow for companies to make better decisions around adding or removing annuities</a:t>
            </a:r>
          </a:p>
        </p:txBody>
      </p:sp>
    </p:spTree>
    <p:extLst>
      <p:ext uri="{BB962C8B-B14F-4D97-AF65-F5344CB8AC3E}">
        <p14:creationId xmlns:p14="http://schemas.microsoft.com/office/powerpoint/2010/main" val="19484871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83E261B-36FD-DF4B-B67F-C9EDE2D4D66E}"/>
              </a:ext>
            </a:extLst>
          </p:cNvPr>
          <p:cNvSpPr>
            <a:spLocks noGrp="1"/>
          </p:cNvSpPr>
          <p:nvPr>
            <p:ph type="body" sz="quarter" idx="12"/>
          </p:nvPr>
        </p:nvSpPr>
        <p:spPr>
          <a:xfrm>
            <a:off x="1181100" y="1216404"/>
            <a:ext cx="9829800" cy="1348061"/>
          </a:xfrm>
        </p:spPr>
        <p:txBody>
          <a:bodyPr/>
          <a:lstStyle/>
          <a:p>
            <a:r>
              <a:rPr lang="en-US" dirty="0"/>
              <a:t>Annual Disclosure of Lifetime Income</a:t>
            </a:r>
          </a:p>
        </p:txBody>
      </p:sp>
      <p:sp>
        <p:nvSpPr>
          <p:cNvPr id="3" name="Text Placeholder 2">
            <a:extLst>
              <a:ext uri="{FF2B5EF4-FFF2-40B4-BE49-F238E27FC236}">
                <a16:creationId xmlns:a16="http://schemas.microsoft.com/office/drawing/2014/main" id="{D8DA7E49-AAD6-994F-8B72-78C02D4C2607}"/>
              </a:ext>
            </a:extLst>
          </p:cNvPr>
          <p:cNvSpPr>
            <a:spLocks noGrp="1"/>
          </p:cNvSpPr>
          <p:nvPr>
            <p:ph type="body" sz="quarter" idx="11"/>
          </p:nvPr>
        </p:nvSpPr>
        <p:spPr>
          <a:xfrm>
            <a:off x="1181100" y="2938190"/>
            <a:ext cx="9829800" cy="3314700"/>
          </a:xfrm>
        </p:spPr>
        <p:txBody>
          <a:bodyPr numCol="2" spcCol="457200">
            <a:normAutofit lnSpcReduction="10000"/>
          </a:bodyPr>
          <a:lstStyle/>
          <a:p>
            <a:pPr marL="342900" indent="-342900">
              <a:buClr>
                <a:schemeClr val="tx2">
                  <a:lumMod val="60000"/>
                  <a:lumOff val="40000"/>
                </a:schemeClr>
              </a:buClr>
              <a:buFont typeface="Arial" panose="020B0604020202020204" pitchFamily="34" charset="0"/>
              <a:buChar char="•"/>
            </a:pPr>
            <a:r>
              <a:rPr lang="en-US" sz="2000" dirty="0"/>
              <a:t>Discussed for years</a:t>
            </a:r>
          </a:p>
          <a:p>
            <a:pPr marL="342900" indent="-342900">
              <a:buClr>
                <a:schemeClr val="tx2">
                  <a:lumMod val="60000"/>
                  <a:lumOff val="40000"/>
                </a:schemeClr>
              </a:buClr>
              <a:buFont typeface="Arial" panose="020B0604020202020204" pitchFamily="34" charset="0"/>
              <a:buChar char="•"/>
            </a:pPr>
            <a:r>
              <a:rPr lang="en-US" sz="2000" dirty="0"/>
              <a:t>DOL now required to build the model and rules</a:t>
            </a:r>
          </a:p>
          <a:p>
            <a:pPr marL="342900" indent="-342900">
              <a:buClr>
                <a:schemeClr val="tx2">
                  <a:lumMod val="60000"/>
                  <a:lumOff val="40000"/>
                </a:schemeClr>
              </a:buClr>
              <a:buFont typeface="Arial" panose="020B0604020202020204" pitchFamily="34" charset="0"/>
              <a:buChar char="•"/>
            </a:pPr>
            <a:r>
              <a:rPr lang="en-US" sz="2000" dirty="0"/>
              <a:t>Basic – show the income from a set amount of savings </a:t>
            </a:r>
          </a:p>
          <a:p>
            <a:pPr marL="342900" indent="-342900">
              <a:buClr>
                <a:schemeClr val="tx2">
                  <a:lumMod val="60000"/>
                  <a:lumOff val="40000"/>
                </a:schemeClr>
              </a:buClr>
              <a:buFont typeface="Arial" panose="020B0604020202020204" pitchFamily="34" charset="0"/>
              <a:buChar char="•"/>
            </a:pPr>
            <a:r>
              <a:rPr lang="en-US" sz="2000" dirty="0"/>
              <a:t>Example: 4% rule </a:t>
            </a:r>
          </a:p>
          <a:p>
            <a:pPr marL="342900" indent="-342900">
              <a:buClr>
                <a:schemeClr val="tx2">
                  <a:lumMod val="60000"/>
                  <a:lumOff val="40000"/>
                </a:schemeClr>
              </a:buClr>
              <a:buFont typeface="Arial" panose="020B0604020202020204" pitchFamily="34" charset="0"/>
              <a:buChar char="•"/>
            </a:pPr>
            <a:r>
              <a:rPr lang="en-US" sz="2000" dirty="0"/>
              <a:t>$1,000,000 in savings – creates $40,000 a year in income </a:t>
            </a:r>
          </a:p>
          <a:p>
            <a:pPr marL="342900" indent="-342900">
              <a:buClr>
                <a:schemeClr val="tx2">
                  <a:lumMod val="60000"/>
                  <a:lumOff val="40000"/>
                </a:schemeClr>
              </a:buClr>
              <a:buFont typeface="Arial" panose="020B0604020202020204" pitchFamily="34" charset="0"/>
              <a:buChar char="•"/>
            </a:pPr>
            <a:r>
              <a:rPr lang="en-US" sz="2000" dirty="0"/>
              <a:t>Most plans offer something today but is isn’t very accurate and often times doesn’t help do what we want to achieve in making people think about income not just savings</a:t>
            </a:r>
          </a:p>
          <a:p>
            <a:pPr marL="342900" indent="-342900">
              <a:buClr>
                <a:schemeClr val="tx2">
                  <a:lumMod val="60000"/>
                  <a:lumOff val="40000"/>
                </a:schemeClr>
              </a:buClr>
              <a:buFont typeface="Arial" panose="020B0604020202020204" pitchFamily="34" charset="0"/>
              <a:buChar char="•"/>
            </a:pPr>
            <a:r>
              <a:rPr lang="en-US" sz="2000" dirty="0"/>
              <a:t>Will require a disclosure of lifetime income each 12 month period </a:t>
            </a:r>
          </a:p>
          <a:p>
            <a:pPr marL="342900" indent="-342900">
              <a:buClr>
                <a:schemeClr val="tx2">
                  <a:lumMod val="60000"/>
                  <a:lumOff val="40000"/>
                </a:schemeClr>
              </a:buClr>
              <a:buFont typeface="Arial" panose="020B0604020202020204" pitchFamily="34" charset="0"/>
              <a:buChar char="•"/>
            </a:pPr>
            <a:r>
              <a:rPr lang="en-US" sz="2000" dirty="0"/>
              <a:t>2021 likely rule is done by DOL</a:t>
            </a:r>
          </a:p>
          <a:p>
            <a:pPr marL="342900" indent="-342900">
              <a:buClr>
                <a:schemeClr val="tx2">
                  <a:lumMod val="60000"/>
                  <a:lumOff val="40000"/>
                </a:schemeClr>
              </a:buClr>
              <a:buFont typeface="Arial" panose="020B0604020202020204" pitchFamily="34" charset="0"/>
              <a:buChar char="•"/>
            </a:pPr>
            <a:r>
              <a:rPr lang="en-US" sz="2000" dirty="0"/>
              <a:t>2022 likely first time we see this enacted</a:t>
            </a:r>
          </a:p>
        </p:txBody>
      </p:sp>
    </p:spTree>
    <p:extLst>
      <p:ext uri="{BB962C8B-B14F-4D97-AF65-F5344CB8AC3E}">
        <p14:creationId xmlns:p14="http://schemas.microsoft.com/office/powerpoint/2010/main" val="42603502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AC192EF-D7A1-BD47-AA54-8B9184E9E60F}"/>
              </a:ext>
            </a:extLst>
          </p:cNvPr>
          <p:cNvSpPr>
            <a:spLocks noGrp="1"/>
          </p:cNvSpPr>
          <p:nvPr>
            <p:ph type="body" sz="quarter" idx="10"/>
          </p:nvPr>
        </p:nvSpPr>
        <p:spPr>
          <a:xfrm>
            <a:off x="2781300" y="2362200"/>
            <a:ext cx="6629400" cy="2133600"/>
          </a:xfrm>
        </p:spPr>
        <p:txBody>
          <a:bodyPr/>
          <a:lstStyle/>
          <a:p>
            <a:r>
              <a:rPr lang="en-US" dirty="0">
                <a:solidFill>
                  <a:schemeClr val="tx1"/>
                </a:solidFill>
              </a:rPr>
              <a:t>RMD and Stretch Changes</a:t>
            </a:r>
          </a:p>
        </p:txBody>
      </p:sp>
    </p:spTree>
    <p:extLst>
      <p:ext uri="{BB962C8B-B14F-4D97-AF65-F5344CB8AC3E}">
        <p14:creationId xmlns:p14="http://schemas.microsoft.com/office/powerpoint/2010/main" val="992063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83E261B-36FD-DF4B-B67F-C9EDE2D4D66E}"/>
              </a:ext>
            </a:extLst>
          </p:cNvPr>
          <p:cNvSpPr>
            <a:spLocks noGrp="1"/>
          </p:cNvSpPr>
          <p:nvPr>
            <p:ph type="body" sz="quarter" idx="12"/>
          </p:nvPr>
        </p:nvSpPr>
        <p:spPr>
          <a:xfrm>
            <a:off x="1113988" y="1468073"/>
            <a:ext cx="9829800" cy="683264"/>
          </a:xfrm>
        </p:spPr>
        <p:txBody>
          <a:bodyPr/>
          <a:lstStyle/>
          <a:p>
            <a:r>
              <a:rPr lang="en-US" dirty="0">
                <a:latin typeface="Helvetica Neue LT Pro 65 Medium" panose="020B0604020202020204" pitchFamily="34" charset="77"/>
              </a:rPr>
              <a:t>SECURE Act – Major Provisions</a:t>
            </a:r>
          </a:p>
        </p:txBody>
      </p:sp>
      <p:sp>
        <p:nvSpPr>
          <p:cNvPr id="3" name="Text Placeholder 2">
            <a:extLst>
              <a:ext uri="{FF2B5EF4-FFF2-40B4-BE49-F238E27FC236}">
                <a16:creationId xmlns:a16="http://schemas.microsoft.com/office/drawing/2014/main" id="{D8DA7E49-AAD6-994F-8B72-78C02D4C2607}"/>
              </a:ext>
            </a:extLst>
          </p:cNvPr>
          <p:cNvSpPr>
            <a:spLocks noGrp="1"/>
          </p:cNvSpPr>
          <p:nvPr>
            <p:ph type="body" sz="quarter" idx="11"/>
          </p:nvPr>
        </p:nvSpPr>
        <p:spPr>
          <a:xfrm>
            <a:off x="1113988" y="2617999"/>
            <a:ext cx="9829800" cy="3314700"/>
          </a:xfrm>
        </p:spPr>
        <p:txBody>
          <a:bodyPr>
            <a:normAutofit fontScale="92500" lnSpcReduction="10000"/>
          </a:bodyPr>
          <a:lstStyle/>
          <a:p>
            <a:pPr marL="342900" indent="-342900">
              <a:buClr>
                <a:schemeClr val="tx2">
                  <a:lumMod val="60000"/>
                  <a:lumOff val="40000"/>
                </a:schemeClr>
              </a:buClr>
              <a:buFont typeface="Arial" panose="020B0604020202020204" pitchFamily="34" charset="0"/>
              <a:buChar char="•"/>
            </a:pPr>
            <a:r>
              <a:rPr lang="en-US" dirty="0"/>
              <a:t>29 separate provisions</a:t>
            </a:r>
          </a:p>
          <a:p>
            <a:pPr marL="342900" indent="-342900">
              <a:buClr>
                <a:schemeClr val="tx2">
                  <a:lumMod val="60000"/>
                  <a:lumOff val="40000"/>
                </a:schemeClr>
              </a:buClr>
              <a:buFont typeface="Arial" panose="020B0604020202020204" pitchFamily="34" charset="0"/>
              <a:buChar char="•"/>
            </a:pPr>
            <a:r>
              <a:rPr lang="en-US" dirty="0"/>
              <a:t>Appropriations bill has some additional tax implications</a:t>
            </a:r>
          </a:p>
          <a:p>
            <a:pPr marL="342900" indent="-342900">
              <a:buClr>
                <a:schemeClr val="tx2">
                  <a:lumMod val="60000"/>
                  <a:lumOff val="40000"/>
                </a:schemeClr>
              </a:buClr>
              <a:buFont typeface="Arial" panose="020B0604020202020204" pitchFamily="34" charset="0"/>
              <a:buChar char="•"/>
            </a:pPr>
            <a:r>
              <a:rPr lang="en-US" dirty="0"/>
              <a:t>3 main goals of SECURE</a:t>
            </a:r>
          </a:p>
          <a:p>
            <a:pPr marL="801688" indent="-458788">
              <a:buClr>
                <a:schemeClr val="tx2">
                  <a:lumMod val="60000"/>
                  <a:lumOff val="40000"/>
                </a:schemeClr>
              </a:buClr>
              <a:buFont typeface="+mj-lt"/>
              <a:buAutoNum type="arabicPeriod"/>
            </a:pPr>
            <a:r>
              <a:rPr lang="en-US" sz="2000" dirty="0"/>
              <a:t>Encourage small employers (MEPs, tax credits, simplified safe harbor provisions)</a:t>
            </a:r>
          </a:p>
          <a:p>
            <a:pPr marL="801688" indent="-458788">
              <a:buClr>
                <a:schemeClr val="tx2">
                  <a:lumMod val="60000"/>
                  <a:lumOff val="40000"/>
                </a:schemeClr>
              </a:buClr>
              <a:buFont typeface="+mj-lt"/>
              <a:buAutoNum type="arabicPeriod"/>
            </a:pPr>
            <a:r>
              <a:rPr lang="en-US" sz="2000" dirty="0"/>
              <a:t>Increased lifetime income options (portability of annuities, simplification for qualification of annuities in plans, exemptions for annuities from RMD changes, calculation of lifetime income)</a:t>
            </a:r>
          </a:p>
          <a:p>
            <a:pPr marL="801688" indent="-458788">
              <a:buClr>
                <a:schemeClr val="tx2">
                  <a:lumMod val="60000"/>
                  <a:lumOff val="40000"/>
                </a:schemeClr>
              </a:buClr>
              <a:buFont typeface="+mj-lt"/>
              <a:buAutoNum type="arabicPeriod"/>
            </a:pPr>
            <a:r>
              <a:rPr lang="en-US" sz="2000" dirty="0"/>
              <a:t>Major RMD changes (10-year stretch, age 72, IRA after 70.5)</a:t>
            </a:r>
          </a:p>
        </p:txBody>
      </p:sp>
    </p:spTree>
    <p:extLst>
      <p:ext uri="{BB962C8B-B14F-4D97-AF65-F5344CB8AC3E}">
        <p14:creationId xmlns:p14="http://schemas.microsoft.com/office/powerpoint/2010/main" val="15119952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83E261B-36FD-DF4B-B67F-C9EDE2D4D66E}"/>
              </a:ext>
            </a:extLst>
          </p:cNvPr>
          <p:cNvSpPr>
            <a:spLocks noGrp="1"/>
          </p:cNvSpPr>
          <p:nvPr>
            <p:ph type="body" sz="quarter" idx="12"/>
          </p:nvPr>
        </p:nvSpPr>
        <p:spPr>
          <a:xfrm>
            <a:off x="1181100" y="1392573"/>
            <a:ext cx="9829800" cy="683264"/>
          </a:xfrm>
        </p:spPr>
        <p:txBody>
          <a:bodyPr/>
          <a:lstStyle/>
          <a:p>
            <a:r>
              <a:rPr lang="en-US" dirty="0"/>
              <a:t>“Stretch” Isn’t As Stretchy</a:t>
            </a:r>
          </a:p>
        </p:txBody>
      </p:sp>
      <p:sp>
        <p:nvSpPr>
          <p:cNvPr id="3" name="Text Placeholder 2">
            <a:extLst>
              <a:ext uri="{FF2B5EF4-FFF2-40B4-BE49-F238E27FC236}">
                <a16:creationId xmlns:a16="http://schemas.microsoft.com/office/drawing/2014/main" id="{D8DA7E49-AAD6-994F-8B72-78C02D4C2607}"/>
              </a:ext>
            </a:extLst>
          </p:cNvPr>
          <p:cNvSpPr>
            <a:spLocks noGrp="1"/>
          </p:cNvSpPr>
          <p:nvPr>
            <p:ph type="body" sz="quarter" idx="11"/>
          </p:nvPr>
        </p:nvSpPr>
        <p:spPr>
          <a:xfrm>
            <a:off x="1264990" y="2739705"/>
            <a:ext cx="9829800" cy="3314700"/>
          </a:xfrm>
        </p:spPr>
        <p:txBody>
          <a:bodyPr/>
          <a:lstStyle/>
          <a:p>
            <a:pPr marL="342900" indent="-342900">
              <a:buClr>
                <a:schemeClr val="tx2">
                  <a:lumMod val="60000"/>
                  <a:lumOff val="40000"/>
                </a:schemeClr>
              </a:buClr>
              <a:buFont typeface="Arial" panose="020B0604020202020204" pitchFamily="34" charset="0"/>
              <a:buChar char="•"/>
            </a:pPr>
            <a:r>
              <a:rPr lang="en-US" dirty="0"/>
              <a:t>Distribute IRA and DC plans by 10</a:t>
            </a:r>
            <a:r>
              <a:rPr lang="en-US" baseline="30000" dirty="0"/>
              <a:t>th</a:t>
            </a:r>
            <a:r>
              <a:rPr lang="en-US" dirty="0"/>
              <a:t> year following year of death</a:t>
            </a:r>
          </a:p>
          <a:p>
            <a:pPr marL="342900" indent="-342900">
              <a:buClr>
                <a:schemeClr val="tx2">
                  <a:lumMod val="60000"/>
                  <a:lumOff val="40000"/>
                </a:schemeClr>
              </a:buClr>
              <a:buFont typeface="Arial" panose="020B0604020202020204" pitchFamily="34" charset="0"/>
              <a:buChar char="•"/>
            </a:pPr>
            <a:r>
              <a:rPr lang="en-US" dirty="0"/>
              <a:t>Stretch grandfathered in for those prior to January 1, 2020</a:t>
            </a:r>
          </a:p>
          <a:p>
            <a:pPr marL="342900" indent="-342900">
              <a:buClr>
                <a:schemeClr val="tx2">
                  <a:lumMod val="60000"/>
                  <a:lumOff val="40000"/>
                </a:schemeClr>
              </a:buClr>
              <a:buFont typeface="Arial" panose="020B0604020202020204" pitchFamily="34" charset="0"/>
              <a:buChar char="•"/>
            </a:pPr>
            <a:r>
              <a:rPr lang="en-US" dirty="0"/>
              <a:t>Successor Beneficiaries (beneficiaries of beneficiaries not grandfathered if they die after January 1, 2020)</a:t>
            </a:r>
          </a:p>
          <a:p>
            <a:pPr marL="342900" indent="-342900">
              <a:buClr>
                <a:schemeClr val="tx2">
                  <a:lumMod val="60000"/>
                  <a:lumOff val="40000"/>
                </a:schemeClr>
              </a:buClr>
              <a:buFont typeface="Arial" panose="020B0604020202020204" pitchFamily="34" charset="0"/>
              <a:buChar char="•"/>
            </a:pPr>
            <a:r>
              <a:rPr lang="en-US" dirty="0"/>
              <a:t>Huge change to best practices around inherited IRA, tax, and estate planning</a:t>
            </a:r>
          </a:p>
        </p:txBody>
      </p:sp>
    </p:spTree>
    <p:extLst>
      <p:ext uri="{BB962C8B-B14F-4D97-AF65-F5344CB8AC3E}">
        <p14:creationId xmlns:p14="http://schemas.microsoft.com/office/powerpoint/2010/main" val="5315574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83E261B-36FD-DF4B-B67F-C9EDE2D4D66E}"/>
              </a:ext>
            </a:extLst>
          </p:cNvPr>
          <p:cNvSpPr>
            <a:spLocks noGrp="1"/>
          </p:cNvSpPr>
          <p:nvPr>
            <p:ph type="body" sz="quarter" idx="12"/>
          </p:nvPr>
        </p:nvSpPr>
        <p:spPr>
          <a:xfrm>
            <a:off x="1181100" y="1367406"/>
            <a:ext cx="9829800" cy="683264"/>
          </a:xfrm>
        </p:spPr>
        <p:txBody>
          <a:bodyPr/>
          <a:lstStyle/>
          <a:p>
            <a:r>
              <a:rPr lang="en-US" dirty="0"/>
              <a:t>Exceptions to 10 Year</a:t>
            </a:r>
          </a:p>
        </p:txBody>
      </p:sp>
      <p:sp>
        <p:nvSpPr>
          <p:cNvPr id="3" name="Text Placeholder 2">
            <a:extLst>
              <a:ext uri="{FF2B5EF4-FFF2-40B4-BE49-F238E27FC236}">
                <a16:creationId xmlns:a16="http://schemas.microsoft.com/office/drawing/2014/main" id="{D8DA7E49-AAD6-994F-8B72-78C02D4C2607}"/>
              </a:ext>
            </a:extLst>
          </p:cNvPr>
          <p:cNvSpPr>
            <a:spLocks noGrp="1"/>
          </p:cNvSpPr>
          <p:nvPr>
            <p:ph type="body" sz="quarter" idx="11"/>
          </p:nvPr>
        </p:nvSpPr>
        <p:spPr>
          <a:xfrm>
            <a:off x="1181100" y="2628900"/>
            <a:ext cx="9829800" cy="3314700"/>
          </a:xfrm>
        </p:spPr>
        <p:txBody>
          <a:bodyPr>
            <a:normAutofit lnSpcReduction="10000"/>
          </a:bodyPr>
          <a:lstStyle/>
          <a:p>
            <a:pPr marL="342900" indent="-342900">
              <a:buClr>
                <a:schemeClr val="tx2">
                  <a:lumMod val="60000"/>
                  <a:lumOff val="40000"/>
                </a:schemeClr>
              </a:buClr>
              <a:buFont typeface="Arial" panose="020B0604020202020204" pitchFamily="34" charset="0"/>
              <a:buChar char="•"/>
            </a:pPr>
            <a:r>
              <a:rPr lang="en-US" dirty="0"/>
              <a:t>The 10-year distribution requirement generally does not apply if the designated beneficiary is an eligible beneficiary.</a:t>
            </a:r>
          </a:p>
          <a:p>
            <a:pPr marL="342900" indent="-342900">
              <a:buClr>
                <a:schemeClr val="tx2">
                  <a:lumMod val="60000"/>
                  <a:lumOff val="40000"/>
                </a:schemeClr>
              </a:buClr>
              <a:buFont typeface="Arial" panose="020B0604020202020204" pitchFamily="34" charset="0"/>
              <a:buChar char="•"/>
            </a:pPr>
            <a:r>
              <a:rPr lang="en-US" dirty="0"/>
              <a:t>Eligible beneficiary is defined as any beneficiary who, as of the date of death, is a surviving spouse, disabled, or chronically ill, or is an individual who is not more than 10 years younger than the employee (or IRA owner), or is a child of the employee (or IRA owner) who has not reached the age of majority.</a:t>
            </a:r>
          </a:p>
          <a:p>
            <a:pPr marL="342900" indent="-342900">
              <a:buClr>
                <a:schemeClr val="tx2">
                  <a:lumMod val="60000"/>
                  <a:lumOff val="40000"/>
                </a:schemeClr>
              </a:buClr>
              <a:buFont typeface="Arial" panose="020B0604020202020204" pitchFamily="34" charset="0"/>
              <a:buChar char="•"/>
            </a:pPr>
            <a:r>
              <a:rPr lang="en-US" dirty="0"/>
              <a:t>Effective for those who die after Dec 31, 2019 and Dec 31, 2021 for government plans</a:t>
            </a:r>
          </a:p>
        </p:txBody>
      </p:sp>
    </p:spTree>
    <p:extLst>
      <p:ext uri="{BB962C8B-B14F-4D97-AF65-F5344CB8AC3E}">
        <p14:creationId xmlns:p14="http://schemas.microsoft.com/office/powerpoint/2010/main" val="6504083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83E261B-36FD-DF4B-B67F-C9EDE2D4D66E}"/>
              </a:ext>
            </a:extLst>
          </p:cNvPr>
          <p:cNvSpPr>
            <a:spLocks noGrp="1"/>
          </p:cNvSpPr>
          <p:nvPr>
            <p:ph type="body" sz="quarter" idx="12"/>
          </p:nvPr>
        </p:nvSpPr>
        <p:spPr>
          <a:xfrm>
            <a:off x="1181100" y="1181100"/>
            <a:ext cx="10287000" cy="1348061"/>
          </a:xfrm>
        </p:spPr>
        <p:txBody>
          <a:bodyPr/>
          <a:lstStyle/>
          <a:p>
            <a:r>
              <a:rPr lang="en-US" dirty="0"/>
              <a:t>What does Stretch Change mean?</a:t>
            </a:r>
          </a:p>
        </p:txBody>
      </p:sp>
      <p:sp>
        <p:nvSpPr>
          <p:cNvPr id="3" name="Text Placeholder 2">
            <a:extLst>
              <a:ext uri="{FF2B5EF4-FFF2-40B4-BE49-F238E27FC236}">
                <a16:creationId xmlns:a16="http://schemas.microsoft.com/office/drawing/2014/main" id="{D8DA7E49-AAD6-994F-8B72-78C02D4C2607}"/>
              </a:ext>
            </a:extLst>
          </p:cNvPr>
          <p:cNvSpPr>
            <a:spLocks noGrp="1"/>
          </p:cNvSpPr>
          <p:nvPr>
            <p:ph type="body" sz="quarter" idx="11"/>
          </p:nvPr>
        </p:nvSpPr>
        <p:spPr/>
        <p:txBody>
          <a:bodyPr/>
          <a:lstStyle/>
          <a:p>
            <a:pPr marL="342900" indent="-342900">
              <a:buClr>
                <a:schemeClr val="tx2">
                  <a:lumMod val="60000"/>
                  <a:lumOff val="40000"/>
                </a:schemeClr>
              </a:buClr>
              <a:buFont typeface="Arial" panose="020B0604020202020204" pitchFamily="34" charset="0"/>
              <a:buChar char="•"/>
            </a:pPr>
            <a:r>
              <a:rPr lang="en-US" dirty="0"/>
              <a:t>Increased taxes</a:t>
            </a:r>
          </a:p>
          <a:p>
            <a:pPr marL="342900" indent="-342900">
              <a:buClr>
                <a:schemeClr val="tx2">
                  <a:lumMod val="60000"/>
                  <a:lumOff val="40000"/>
                </a:schemeClr>
              </a:buClr>
              <a:buFont typeface="Arial" panose="020B0604020202020204" pitchFamily="34" charset="0"/>
              <a:buChar char="•"/>
            </a:pPr>
            <a:r>
              <a:rPr lang="en-US" dirty="0"/>
              <a:t>Decreased tax deferral benefits</a:t>
            </a:r>
          </a:p>
          <a:p>
            <a:pPr marL="342900" indent="-342900">
              <a:buClr>
                <a:schemeClr val="tx2">
                  <a:lumMod val="60000"/>
                  <a:lumOff val="40000"/>
                </a:schemeClr>
              </a:buClr>
              <a:buFont typeface="Arial" panose="020B0604020202020204" pitchFamily="34" charset="0"/>
              <a:buChar char="•"/>
            </a:pPr>
            <a:r>
              <a:rPr lang="en-US" dirty="0"/>
              <a:t>Increase in value of Roth conversions</a:t>
            </a:r>
          </a:p>
          <a:p>
            <a:pPr marL="342900" indent="-342900">
              <a:buClr>
                <a:schemeClr val="tx2">
                  <a:lumMod val="60000"/>
                  <a:lumOff val="40000"/>
                </a:schemeClr>
              </a:buClr>
              <a:buFont typeface="Arial" panose="020B0604020202020204" pitchFamily="34" charset="0"/>
              <a:buChar char="•"/>
            </a:pPr>
            <a:r>
              <a:rPr lang="en-US" dirty="0"/>
              <a:t>More planning needed around beneficiaries </a:t>
            </a:r>
          </a:p>
          <a:p>
            <a:pPr marL="342900" indent="-342900">
              <a:buClr>
                <a:schemeClr val="tx2">
                  <a:lumMod val="60000"/>
                  <a:lumOff val="40000"/>
                </a:schemeClr>
              </a:buClr>
              <a:buFont typeface="Arial" panose="020B0604020202020204" pitchFamily="34" charset="0"/>
              <a:buChar char="•"/>
            </a:pPr>
            <a:r>
              <a:rPr lang="en-US" dirty="0"/>
              <a:t>Trust language reviews</a:t>
            </a:r>
          </a:p>
          <a:p>
            <a:pPr marL="342900" indent="-342900">
              <a:buClr>
                <a:schemeClr val="tx2">
                  <a:lumMod val="60000"/>
                  <a:lumOff val="40000"/>
                </a:schemeClr>
              </a:buClr>
              <a:buFont typeface="Arial" panose="020B0604020202020204" pitchFamily="34" charset="0"/>
              <a:buChar char="•"/>
            </a:pPr>
            <a:r>
              <a:rPr lang="en-US" dirty="0"/>
              <a:t>Possible benefits of charitable giving with IRAs to CRATs and CRUTs</a:t>
            </a:r>
          </a:p>
        </p:txBody>
      </p:sp>
    </p:spTree>
    <p:extLst>
      <p:ext uri="{BB962C8B-B14F-4D97-AF65-F5344CB8AC3E}">
        <p14:creationId xmlns:p14="http://schemas.microsoft.com/office/powerpoint/2010/main" val="8447185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AC192EF-D7A1-BD47-AA54-8B9184E9E60F}"/>
              </a:ext>
            </a:extLst>
          </p:cNvPr>
          <p:cNvSpPr>
            <a:spLocks noGrp="1"/>
          </p:cNvSpPr>
          <p:nvPr>
            <p:ph type="body" sz="quarter" idx="10"/>
          </p:nvPr>
        </p:nvSpPr>
        <p:spPr>
          <a:xfrm>
            <a:off x="2781300" y="2630647"/>
            <a:ext cx="6629400" cy="2133600"/>
          </a:xfrm>
        </p:spPr>
        <p:txBody>
          <a:bodyPr>
            <a:noAutofit/>
          </a:bodyPr>
          <a:lstStyle/>
          <a:p>
            <a:r>
              <a:rPr lang="en-US" sz="5400" dirty="0">
                <a:solidFill>
                  <a:schemeClr val="tx1"/>
                </a:solidFill>
              </a:rPr>
              <a:t>Push Back to Age 72 for RMDs and 70.5 Removal</a:t>
            </a:r>
          </a:p>
        </p:txBody>
      </p:sp>
    </p:spTree>
    <p:extLst>
      <p:ext uri="{BB962C8B-B14F-4D97-AF65-F5344CB8AC3E}">
        <p14:creationId xmlns:p14="http://schemas.microsoft.com/office/powerpoint/2010/main" val="21889375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83E261B-36FD-DF4B-B67F-C9EDE2D4D66E}"/>
              </a:ext>
            </a:extLst>
          </p:cNvPr>
          <p:cNvSpPr>
            <a:spLocks noGrp="1"/>
          </p:cNvSpPr>
          <p:nvPr>
            <p:ph type="body" sz="quarter" idx="12"/>
          </p:nvPr>
        </p:nvSpPr>
        <p:spPr>
          <a:xfrm>
            <a:off x="1088821" y="1300294"/>
            <a:ext cx="9829800" cy="683264"/>
          </a:xfrm>
        </p:spPr>
        <p:txBody>
          <a:bodyPr/>
          <a:lstStyle/>
          <a:p>
            <a:r>
              <a:rPr lang="en-US" dirty="0"/>
              <a:t>Required Beginning Date</a:t>
            </a:r>
          </a:p>
        </p:txBody>
      </p:sp>
      <p:sp>
        <p:nvSpPr>
          <p:cNvPr id="3" name="Text Placeholder 2">
            <a:extLst>
              <a:ext uri="{FF2B5EF4-FFF2-40B4-BE49-F238E27FC236}">
                <a16:creationId xmlns:a16="http://schemas.microsoft.com/office/drawing/2014/main" id="{D8DA7E49-AAD6-994F-8B72-78C02D4C2607}"/>
              </a:ext>
            </a:extLst>
          </p:cNvPr>
          <p:cNvSpPr>
            <a:spLocks noGrp="1"/>
          </p:cNvSpPr>
          <p:nvPr>
            <p:ph type="body" sz="quarter" idx="11"/>
          </p:nvPr>
        </p:nvSpPr>
        <p:spPr>
          <a:xfrm>
            <a:off x="1181100" y="2514879"/>
            <a:ext cx="9829800" cy="3314700"/>
          </a:xfrm>
        </p:spPr>
        <p:txBody>
          <a:bodyPr/>
          <a:lstStyle/>
          <a:p>
            <a:pPr marL="342900" indent="-342900">
              <a:buClr>
                <a:schemeClr val="tx2">
                  <a:lumMod val="60000"/>
                  <a:lumOff val="40000"/>
                </a:schemeClr>
              </a:buClr>
              <a:buFont typeface="Arial" panose="020B0604020202020204" pitchFamily="34" charset="0"/>
              <a:buChar char="•"/>
            </a:pPr>
            <a:r>
              <a:rPr lang="en-US" dirty="0"/>
              <a:t>Those that reached age 70.5 before end of 2019 and were retired are subject to 70.5 rules</a:t>
            </a:r>
          </a:p>
          <a:p>
            <a:pPr marL="342900" indent="-342900">
              <a:buClr>
                <a:schemeClr val="tx2">
                  <a:lumMod val="60000"/>
                  <a:lumOff val="40000"/>
                </a:schemeClr>
              </a:buClr>
              <a:buFont typeface="Arial" panose="020B0604020202020204" pitchFamily="34" charset="0"/>
              <a:buChar char="•"/>
            </a:pPr>
            <a:r>
              <a:rPr lang="en-US" dirty="0"/>
              <a:t>Anyone that reaches age 70.5 later than 2019, now waits till age 72 to start RMDs</a:t>
            </a:r>
          </a:p>
          <a:p>
            <a:pPr marL="342900" indent="-342900">
              <a:buClr>
                <a:schemeClr val="tx2">
                  <a:lumMod val="60000"/>
                  <a:lumOff val="40000"/>
                </a:schemeClr>
              </a:buClr>
              <a:buFont typeface="Arial" panose="020B0604020202020204" pitchFamily="34" charset="0"/>
              <a:buChar char="•"/>
            </a:pPr>
            <a:r>
              <a:rPr lang="en-US" dirty="0"/>
              <a:t>Creates 1 or 2 years of additional deferral depending on birthdate</a:t>
            </a:r>
          </a:p>
          <a:p>
            <a:pPr marL="342900" indent="-342900">
              <a:buClr>
                <a:schemeClr val="tx2">
                  <a:lumMod val="60000"/>
                  <a:lumOff val="40000"/>
                </a:schemeClr>
              </a:buClr>
              <a:buFont typeface="Arial" panose="020B0604020202020204" pitchFamily="34" charset="0"/>
              <a:buChar char="•"/>
            </a:pPr>
            <a:r>
              <a:rPr lang="en-US" dirty="0"/>
              <a:t>ALSO: IRS just proposed extended lifetime factor tables (likely 2021 effective)</a:t>
            </a:r>
          </a:p>
          <a:p>
            <a:pPr marL="342900" indent="-342900">
              <a:buClr>
                <a:schemeClr val="tx2">
                  <a:lumMod val="60000"/>
                  <a:lumOff val="40000"/>
                </a:schemeClr>
              </a:buClr>
              <a:buFont typeface="Arial" panose="020B0604020202020204" pitchFamily="34" charset="0"/>
              <a:buChar char="•"/>
            </a:pPr>
            <a:endParaRPr lang="en-US" dirty="0"/>
          </a:p>
        </p:txBody>
      </p:sp>
    </p:spTree>
    <p:extLst>
      <p:ext uri="{BB962C8B-B14F-4D97-AF65-F5344CB8AC3E}">
        <p14:creationId xmlns:p14="http://schemas.microsoft.com/office/powerpoint/2010/main" val="42847970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83E261B-36FD-DF4B-B67F-C9EDE2D4D66E}"/>
              </a:ext>
            </a:extLst>
          </p:cNvPr>
          <p:cNvSpPr>
            <a:spLocks noGrp="1"/>
          </p:cNvSpPr>
          <p:nvPr>
            <p:ph type="body" sz="quarter" idx="12"/>
          </p:nvPr>
        </p:nvSpPr>
        <p:spPr>
          <a:xfrm>
            <a:off x="1105599" y="1291905"/>
            <a:ext cx="9829800" cy="683264"/>
          </a:xfrm>
        </p:spPr>
        <p:txBody>
          <a:bodyPr/>
          <a:lstStyle/>
          <a:p>
            <a:r>
              <a:rPr lang="en-US" dirty="0"/>
              <a:t>Removal of age 70.5 IRA Cap</a:t>
            </a:r>
          </a:p>
        </p:txBody>
      </p:sp>
      <p:sp>
        <p:nvSpPr>
          <p:cNvPr id="3" name="Text Placeholder 2">
            <a:extLst>
              <a:ext uri="{FF2B5EF4-FFF2-40B4-BE49-F238E27FC236}">
                <a16:creationId xmlns:a16="http://schemas.microsoft.com/office/drawing/2014/main" id="{D8DA7E49-AAD6-994F-8B72-78C02D4C2607}"/>
              </a:ext>
            </a:extLst>
          </p:cNvPr>
          <p:cNvSpPr>
            <a:spLocks noGrp="1"/>
          </p:cNvSpPr>
          <p:nvPr>
            <p:ph type="body" sz="quarter" idx="11"/>
          </p:nvPr>
        </p:nvSpPr>
        <p:spPr>
          <a:xfrm>
            <a:off x="1181100" y="2422600"/>
            <a:ext cx="9829800" cy="3314700"/>
          </a:xfrm>
        </p:spPr>
        <p:txBody>
          <a:bodyPr/>
          <a:lstStyle/>
          <a:p>
            <a:pPr marL="342900" indent="-342900">
              <a:buClr>
                <a:schemeClr val="tx2">
                  <a:lumMod val="60000"/>
                  <a:lumOff val="40000"/>
                </a:schemeClr>
              </a:buClr>
              <a:buFont typeface="Arial" panose="020B0604020202020204" pitchFamily="34" charset="0"/>
              <a:buChar char="•"/>
            </a:pPr>
            <a:r>
              <a:rPr lang="en-US" dirty="0"/>
              <a:t>Old Rule: could not contribute to an IRA after age 70.5</a:t>
            </a:r>
          </a:p>
          <a:p>
            <a:pPr marL="342900" indent="-342900">
              <a:buClr>
                <a:schemeClr val="tx2">
                  <a:lumMod val="60000"/>
                  <a:lumOff val="40000"/>
                </a:schemeClr>
              </a:buClr>
              <a:buFont typeface="Arial" panose="020B0604020202020204" pitchFamily="34" charset="0"/>
              <a:buChar char="•"/>
            </a:pPr>
            <a:r>
              <a:rPr lang="en-US" dirty="0"/>
              <a:t>New rule: if you have earned income you can contribute at any age</a:t>
            </a:r>
          </a:p>
          <a:p>
            <a:pPr marL="342900" indent="-342900">
              <a:buClr>
                <a:schemeClr val="tx2">
                  <a:lumMod val="60000"/>
                  <a:lumOff val="40000"/>
                </a:schemeClr>
              </a:buClr>
              <a:buFont typeface="Arial" panose="020B0604020202020204" pitchFamily="34" charset="0"/>
              <a:buChar char="•"/>
            </a:pPr>
            <a:r>
              <a:rPr lang="en-US" dirty="0"/>
              <a:t>Allows GIG economy employees to continue to save and deduct contributions or to do after-tax contributions </a:t>
            </a:r>
          </a:p>
          <a:p>
            <a:pPr marL="342900" indent="-342900">
              <a:buClr>
                <a:schemeClr val="tx2">
                  <a:lumMod val="60000"/>
                  <a:lumOff val="40000"/>
                </a:schemeClr>
              </a:buClr>
              <a:buFont typeface="Arial" panose="020B0604020202020204" pitchFamily="34" charset="0"/>
              <a:buChar char="•"/>
            </a:pPr>
            <a:endParaRPr lang="en-US" dirty="0"/>
          </a:p>
          <a:p>
            <a:pPr marL="342900" indent="-342900">
              <a:buClr>
                <a:schemeClr val="tx2">
                  <a:lumMod val="60000"/>
                  <a:lumOff val="40000"/>
                </a:schemeClr>
              </a:buClr>
              <a:buFont typeface="Arial" panose="020B0604020202020204" pitchFamily="34" charset="0"/>
              <a:buChar char="•"/>
            </a:pPr>
            <a:endParaRPr lang="en-US" dirty="0"/>
          </a:p>
        </p:txBody>
      </p:sp>
    </p:spTree>
    <p:extLst>
      <p:ext uri="{BB962C8B-B14F-4D97-AF65-F5344CB8AC3E}">
        <p14:creationId xmlns:p14="http://schemas.microsoft.com/office/powerpoint/2010/main" val="2714695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E419651-0459-4815-8434-A6F8158FC350}"/>
              </a:ext>
            </a:extLst>
          </p:cNvPr>
          <p:cNvSpPr>
            <a:spLocks noGrp="1"/>
          </p:cNvSpPr>
          <p:nvPr>
            <p:ph type="body" sz="quarter" idx="10"/>
          </p:nvPr>
        </p:nvSpPr>
        <p:spPr/>
        <p:txBody>
          <a:bodyPr/>
          <a:lstStyle/>
          <a:p>
            <a:r>
              <a:rPr lang="en-US" dirty="0">
                <a:solidFill>
                  <a:schemeClr val="tx1"/>
                </a:solidFill>
              </a:rPr>
              <a:t>Opportunities</a:t>
            </a:r>
          </a:p>
        </p:txBody>
      </p:sp>
    </p:spTree>
    <p:extLst>
      <p:ext uri="{BB962C8B-B14F-4D97-AF65-F5344CB8AC3E}">
        <p14:creationId xmlns:p14="http://schemas.microsoft.com/office/powerpoint/2010/main" val="14537570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8B5C0-1226-4EFF-863E-E7AC1E71A0B4}"/>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D9F91-9271-4809-A975-9F49007AC345}"/>
              </a:ext>
            </a:extLst>
          </p:cNvPr>
          <p:cNvSpPr>
            <a:spLocks noGrp="1"/>
          </p:cNvSpPr>
          <p:nvPr>
            <p:ph idx="1"/>
          </p:nvPr>
        </p:nvSpPr>
        <p:spPr/>
        <p:txBody>
          <a:bodyPr/>
          <a:lstStyle/>
          <a:p>
            <a:endParaRPr lang="en-US"/>
          </a:p>
        </p:txBody>
      </p:sp>
      <p:sp>
        <p:nvSpPr>
          <p:cNvPr id="4" name="Footer Placeholder 3">
            <a:extLst>
              <a:ext uri="{FF2B5EF4-FFF2-40B4-BE49-F238E27FC236}">
                <a16:creationId xmlns:a16="http://schemas.microsoft.com/office/drawing/2014/main" id="{F664DE81-63A7-4A3D-A668-FA03F46CDE8A}"/>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825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AC192EF-D7A1-BD47-AA54-8B9184E9E60F}"/>
              </a:ext>
            </a:extLst>
          </p:cNvPr>
          <p:cNvSpPr>
            <a:spLocks noGrp="1"/>
          </p:cNvSpPr>
          <p:nvPr>
            <p:ph type="body" sz="quarter" idx="10"/>
          </p:nvPr>
        </p:nvSpPr>
        <p:spPr/>
        <p:txBody>
          <a:bodyPr/>
          <a:lstStyle/>
          <a:p>
            <a:r>
              <a:rPr lang="en-US" dirty="0">
                <a:solidFill>
                  <a:schemeClr val="tx1"/>
                </a:solidFill>
              </a:rPr>
              <a:t>SECURE Act</a:t>
            </a:r>
          </a:p>
          <a:p>
            <a:r>
              <a:rPr lang="en-US" dirty="0">
                <a:solidFill>
                  <a:schemeClr val="tx1"/>
                </a:solidFill>
              </a:rPr>
              <a:t>Overview</a:t>
            </a:r>
          </a:p>
        </p:txBody>
      </p:sp>
    </p:spTree>
    <p:extLst>
      <p:ext uri="{BB962C8B-B14F-4D97-AF65-F5344CB8AC3E}">
        <p14:creationId xmlns:p14="http://schemas.microsoft.com/office/powerpoint/2010/main" val="2288386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BB1886DD-0B84-5442-8197-5E6F8AC8A10B}"/>
              </a:ext>
            </a:extLst>
          </p:cNvPr>
          <p:cNvSpPr>
            <a:spLocks noGrp="1"/>
          </p:cNvSpPr>
          <p:nvPr>
            <p:ph type="body" sz="quarter" idx="12"/>
          </p:nvPr>
        </p:nvSpPr>
        <p:spPr>
          <a:xfrm>
            <a:off x="1181100" y="1157681"/>
            <a:ext cx="9829800" cy="683264"/>
          </a:xfrm>
        </p:spPr>
        <p:txBody>
          <a:bodyPr/>
          <a:lstStyle/>
          <a:p>
            <a:r>
              <a:rPr lang="en-US" dirty="0"/>
              <a:t>Overview</a:t>
            </a:r>
          </a:p>
        </p:txBody>
      </p:sp>
      <p:sp>
        <p:nvSpPr>
          <p:cNvPr id="3" name="Text Placeholder 2">
            <a:extLst>
              <a:ext uri="{FF2B5EF4-FFF2-40B4-BE49-F238E27FC236}">
                <a16:creationId xmlns:a16="http://schemas.microsoft.com/office/drawing/2014/main" id="{8FBB5245-7910-A94E-ACA3-635843E527EA}"/>
              </a:ext>
            </a:extLst>
          </p:cNvPr>
          <p:cNvSpPr>
            <a:spLocks noGrp="1"/>
          </p:cNvSpPr>
          <p:nvPr>
            <p:ph type="body" sz="quarter" idx="11"/>
          </p:nvPr>
        </p:nvSpPr>
        <p:spPr>
          <a:xfrm>
            <a:off x="1181100" y="2259828"/>
            <a:ext cx="9829800" cy="3314700"/>
          </a:xfrm>
        </p:spPr>
        <p:txBody>
          <a:bodyPr>
            <a:normAutofit fontScale="92500" lnSpcReduction="10000"/>
          </a:bodyPr>
          <a:lstStyle/>
          <a:p>
            <a:pPr marL="457200" indent="-457200">
              <a:buClr>
                <a:schemeClr val="tx2">
                  <a:lumMod val="60000"/>
                  <a:lumOff val="40000"/>
                </a:schemeClr>
              </a:buClr>
              <a:buFont typeface="+mj-lt"/>
              <a:buAutoNum type="arabicPeriod"/>
            </a:pPr>
            <a:r>
              <a:rPr lang="en-US" dirty="0"/>
              <a:t>SECURE Act Overview</a:t>
            </a:r>
          </a:p>
          <a:p>
            <a:pPr marL="457200" indent="-457200">
              <a:buClr>
                <a:schemeClr val="tx2">
                  <a:lumMod val="60000"/>
                  <a:lumOff val="40000"/>
                </a:schemeClr>
              </a:buClr>
              <a:buFont typeface="+mj-lt"/>
              <a:buAutoNum type="arabicPeriod"/>
            </a:pPr>
            <a:r>
              <a:rPr lang="en-US" dirty="0"/>
              <a:t>The Path To the SECURE Act – NAIFA’s Impact</a:t>
            </a:r>
          </a:p>
          <a:p>
            <a:pPr marL="457200" indent="-457200">
              <a:buClr>
                <a:schemeClr val="tx2">
                  <a:lumMod val="60000"/>
                  <a:lumOff val="40000"/>
                </a:schemeClr>
              </a:buClr>
              <a:buFont typeface="+mj-lt"/>
              <a:buAutoNum type="arabicPeriod"/>
            </a:pPr>
            <a:r>
              <a:rPr lang="en-US" dirty="0"/>
              <a:t>Multiple Employer Plans</a:t>
            </a:r>
          </a:p>
          <a:p>
            <a:pPr marL="457200" indent="-457200">
              <a:buClr>
                <a:schemeClr val="tx2">
                  <a:lumMod val="60000"/>
                  <a:lumOff val="40000"/>
                </a:schemeClr>
              </a:buClr>
              <a:buFont typeface="+mj-lt"/>
              <a:buAutoNum type="arabicPeriod"/>
            </a:pPr>
            <a:r>
              <a:rPr lang="en-US" dirty="0"/>
              <a:t>Lifetime Income Options</a:t>
            </a:r>
          </a:p>
          <a:p>
            <a:pPr marL="457200" indent="-457200">
              <a:buClr>
                <a:schemeClr val="tx2">
                  <a:lumMod val="60000"/>
                  <a:lumOff val="40000"/>
                </a:schemeClr>
              </a:buClr>
              <a:buFont typeface="+mj-lt"/>
              <a:buAutoNum type="arabicPeriod"/>
            </a:pPr>
            <a:r>
              <a:rPr lang="en-US" dirty="0"/>
              <a:t>RMD and Stretch Changes </a:t>
            </a:r>
          </a:p>
          <a:p>
            <a:pPr marL="457200" indent="-457200">
              <a:buClr>
                <a:schemeClr val="tx2">
                  <a:lumMod val="60000"/>
                  <a:lumOff val="40000"/>
                </a:schemeClr>
              </a:buClr>
              <a:buFont typeface="+mj-lt"/>
              <a:buAutoNum type="arabicPeriod"/>
            </a:pPr>
            <a:r>
              <a:rPr lang="en-US" dirty="0"/>
              <a:t>Life Insurance and Roth IRA Strategies</a:t>
            </a:r>
          </a:p>
          <a:p>
            <a:pPr marL="457200" indent="-457200">
              <a:buClr>
                <a:schemeClr val="tx2">
                  <a:lumMod val="60000"/>
                  <a:lumOff val="40000"/>
                </a:schemeClr>
              </a:buClr>
              <a:buFont typeface="+mj-lt"/>
              <a:buAutoNum type="arabicPeriod"/>
            </a:pPr>
            <a:r>
              <a:rPr lang="en-US" dirty="0"/>
              <a:t>Conclusions</a:t>
            </a:r>
          </a:p>
        </p:txBody>
      </p:sp>
    </p:spTree>
    <p:extLst>
      <p:ext uri="{BB962C8B-B14F-4D97-AF65-F5344CB8AC3E}">
        <p14:creationId xmlns:p14="http://schemas.microsoft.com/office/powerpoint/2010/main" val="917523605"/>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83E261B-36FD-DF4B-B67F-C9EDE2D4D66E}"/>
              </a:ext>
            </a:extLst>
          </p:cNvPr>
          <p:cNvSpPr>
            <a:spLocks noGrp="1"/>
          </p:cNvSpPr>
          <p:nvPr>
            <p:ph type="body" sz="quarter" idx="12"/>
          </p:nvPr>
        </p:nvSpPr>
        <p:spPr>
          <a:xfrm>
            <a:off x="1181100" y="1191237"/>
            <a:ext cx="9829800" cy="664797"/>
          </a:xfrm>
        </p:spPr>
        <p:txBody>
          <a:bodyPr/>
          <a:lstStyle/>
          <a:p>
            <a:r>
              <a:rPr lang="en-US" dirty="0">
                <a:latin typeface="Helvetica Neue LT Pro 65 Medium" panose="020B0604020202020204" pitchFamily="34" charset="77"/>
              </a:rPr>
              <a:t>SECURE Act – </a:t>
            </a:r>
            <a:r>
              <a:rPr lang="en-US" sz="3600" dirty="0">
                <a:latin typeface="Helvetica Neue LT Pro 65 Medium" panose="020B0604020202020204" pitchFamily="34" charset="77"/>
              </a:rPr>
              <a:t>A Long, Winding Road</a:t>
            </a:r>
          </a:p>
        </p:txBody>
      </p:sp>
      <p:sp>
        <p:nvSpPr>
          <p:cNvPr id="3" name="Text Placeholder 2">
            <a:extLst>
              <a:ext uri="{FF2B5EF4-FFF2-40B4-BE49-F238E27FC236}">
                <a16:creationId xmlns:a16="http://schemas.microsoft.com/office/drawing/2014/main" id="{D8DA7E49-AAD6-994F-8B72-78C02D4C2607}"/>
              </a:ext>
            </a:extLst>
          </p:cNvPr>
          <p:cNvSpPr>
            <a:spLocks noGrp="1"/>
          </p:cNvSpPr>
          <p:nvPr>
            <p:ph type="body" sz="quarter" idx="11"/>
          </p:nvPr>
        </p:nvSpPr>
        <p:spPr>
          <a:xfrm>
            <a:off x="1181100" y="2123049"/>
            <a:ext cx="9829800" cy="3314700"/>
          </a:xfrm>
        </p:spPr>
        <p:txBody>
          <a:bodyPr>
            <a:normAutofit lnSpcReduction="10000"/>
          </a:bodyPr>
          <a:lstStyle/>
          <a:p>
            <a:pPr marL="342900" indent="-342900">
              <a:buClr>
                <a:schemeClr val="tx2">
                  <a:lumMod val="60000"/>
                  <a:lumOff val="40000"/>
                </a:schemeClr>
              </a:buClr>
              <a:buFont typeface="Arial" panose="020B0604020202020204" pitchFamily="34" charset="0"/>
              <a:buChar char="•"/>
            </a:pPr>
            <a:r>
              <a:rPr lang="en-US" dirty="0"/>
              <a:t>Starting in the ‘middle’ of the process….Senate Finance Committee voted unanimously in favor of precursor legislative proposal</a:t>
            </a:r>
          </a:p>
          <a:p>
            <a:pPr marL="342900" indent="-342900">
              <a:buClr>
                <a:schemeClr val="tx2">
                  <a:lumMod val="60000"/>
                  <a:lumOff val="40000"/>
                </a:schemeClr>
              </a:buClr>
              <a:buFont typeface="Arial" panose="020B0604020202020204" pitchFamily="34" charset="0"/>
              <a:buChar char="•"/>
            </a:pPr>
            <a:r>
              <a:rPr lang="en-US" dirty="0"/>
              <a:t>House was working similar provisions, hundreds of co-sponsors </a:t>
            </a:r>
          </a:p>
          <a:p>
            <a:pPr marL="342900" indent="-342900">
              <a:buClr>
                <a:schemeClr val="tx2">
                  <a:lumMod val="60000"/>
                  <a:lumOff val="40000"/>
                </a:schemeClr>
              </a:buClr>
              <a:buFont typeface="Arial" panose="020B0604020202020204" pitchFamily="34" charset="0"/>
              <a:buChar char="•"/>
            </a:pPr>
            <a:r>
              <a:rPr lang="en-US" dirty="0"/>
              <a:t>NAIFA executed all its resources</a:t>
            </a:r>
          </a:p>
          <a:p>
            <a:pPr marL="801688" indent="-458788">
              <a:buClr>
                <a:schemeClr val="tx2">
                  <a:lumMod val="60000"/>
                  <a:lumOff val="40000"/>
                </a:schemeClr>
              </a:buClr>
              <a:buFont typeface="+mj-lt"/>
              <a:buAutoNum type="arabicPeriod"/>
            </a:pPr>
            <a:r>
              <a:rPr lang="en-US" sz="2000" dirty="0"/>
              <a:t>Grassroots – targeted to specific lawmakers; broadly to all Members; capitalized on our Members’ strong personal relationships with their lawmakers</a:t>
            </a:r>
          </a:p>
          <a:p>
            <a:pPr marL="801688" indent="-458788">
              <a:buClr>
                <a:schemeClr val="tx2">
                  <a:lumMod val="60000"/>
                  <a:lumOff val="40000"/>
                </a:schemeClr>
              </a:buClr>
              <a:buFont typeface="+mj-lt"/>
              <a:buAutoNum type="arabicPeriod"/>
            </a:pPr>
            <a:r>
              <a:rPr lang="en-US" sz="2000" dirty="0"/>
              <a:t>Professional staff 100s of meetings with lawmakers, staff, coalition partners</a:t>
            </a:r>
          </a:p>
          <a:p>
            <a:pPr marL="801688" indent="-458788">
              <a:buClr>
                <a:schemeClr val="tx2">
                  <a:lumMod val="60000"/>
                  <a:lumOff val="40000"/>
                </a:schemeClr>
              </a:buClr>
              <a:buFont typeface="+mj-lt"/>
              <a:buAutoNum type="arabicPeriod"/>
            </a:pPr>
            <a:r>
              <a:rPr lang="en-US" sz="2000" dirty="0"/>
              <a:t>CEO meetings, letters to editors, more grassroots</a:t>
            </a:r>
          </a:p>
        </p:txBody>
      </p:sp>
    </p:spTree>
    <p:extLst>
      <p:ext uri="{BB962C8B-B14F-4D97-AF65-F5344CB8AC3E}">
        <p14:creationId xmlns:p14="http://schemas.microsoft.com/office/powerpoint/2010/main" val="2242448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83E261B-36FD-DF4B-B67F-C9EDE2D4D66E}"/>
              </a:ext>
            </a:extLst>
          </p:cNvPr>
          <p:cNvSpPr>
            <a:spLocks noGrp="1"/>
          </p:cNvSpPr>
          <p:nvPr>
            <p:ph type="body" sz="quarter" idx="12"/>
          </p:nvPr>
        </p:nvSpPr>
        <p:spPr>
          <a:xfrm>
            <a:off x="1181100" y="1308683"/>
            <a:ext cx="9829800" cy="683264"/>
          </a:xfrm>
        </p:spPr>
        <p:txBody>
          <a:bodyPr/>
          <a:lstStyle/>
          <a:p>
            <a:r>
              <a:rPr lang="en-US" dirty="0"/>
              <a:t>SECURE Act – 2019</a:t>
            </a:r>
          </a:p>
        </p:txBody>
      </p:sp>
      <p:sp>
        <p:nvSpPr>
          <p:cNvPr id="3" name="Text Placeholder 2">
            <a:extLst>
              <a:ext uri="{FF2B5EF4-FFF2-40B4-BE49-F238E27FC236}">
                <a16:creationId xmlns:a16="http://schemas.microsoft.com/office/drawing/2014/main" id="{D8DA7E49-AAD6-994F-8B72-78C02D4C2607}"/>
              </a:ext>
            </a:extLst>
          </p:cNvPr>
          <p:cNvSpPr>
            <a:spLocks noGrp="1"/>
          </p:cNvSpPr>
          <p:nvPr>
            <p:ph type="body" sz="quarter" idx="11"/>
          </p:nvPr>
        </p:nvSpPr>
        <p:spPr/>
        <p:txBody>
          <a:bodyPr/>
          <a:lstStyle/>
          <a:p>
            <a:pPr marL="342900" indent="-342900">
              <a:buClr>
                <a:schemeClr val="tx2">
                  <a:lumMod val="60000"/>
                  <a:lumOff val="40000"/>
                </a:schemeClr>
              </a:buClr>
              <a:buFont typeface="Arial" panose="020B0604020202020204" pitchFamily="34" charset="0"/>
              <a:buChar char="•"/>
            </a:pPr>
            <a:r>
              <a:rPr lang="en-US" dirty="0"/>
              <a:t>SECURE Act – Setting Every Community Up For Retirement Enhancement Act (2019)</a:t>
            </a:r>
          </a:p>
          <a:p>
            <a:pPr marL="342900" indent="-342900">
              <a:buClr>
                <a:schemeClr val="tx2">
                  <a:lumMod val="60000"/>
                  <a:lumOff val="40000"/>
                </a:schemeClr>
              </a:buClr>
              <a:buFont typeface="Arial" panose="020B0604020202020204" pitchFamily="34" charset="0"/>
              <a:buChar char="•"/>
            </a:pPr>
            <a:r>
              <a:rPr lang="en-US" dirty="0"/>
              <a:t>Formerly known as “RESA” Retirement Enhancement Savings Act</a:t>
            </a:r>
          </a:p>
          <a:p>
            <a:pPr marL="342900" indent="-342900">
              <a:buClr>
                <a:schemeClr val="tx2">
                  <a:lumMod val="60000"/>
                  <a:lumOff val="40000"/>
                </a:schemeClr>
              </a:buClr>
              <a:buFont typeface="Arial" panose="020B0604020202020204" pitchFamily="34" charset="0"/>
              <a:buChar char="•"/>
            </a:pPr>
            <a:r>
              <a:rPr lang="en-US" dirty="0"/>
              <a:t>Passed House 417-3 in June 2019</a:t>
            </a:r>
          </a:p>
          <a:p>
            <a:pPr marL="342900" indent="-342900">
              <a:buClr>
                <a:schemeClr val="tx2">
                  <a:lumMod val="60000"/>
                  <a:lumOff val="40000"/>
                </a:schemeClr>
              </a:buClr>
              <a:buFont typeface="Arial" panose="020B0604020202020204" pitchFamily="34" charset="0"/>
              <a:buChar char="•"/>
            </a:pPr>
            <a:r>
              <a:rPr lang="en-US" dirty="0"/>
              <a:t>Got stalled for months in Senate</a:t>
            </a:r>
          </a:p>
          <a:p>
            <a:pPr marL="342900" indent="-342900">
              <a:buClr>
                <a:schemeClr val="tx2">
                  <a:lumMod val="60000"/>
                  <a:lumOff val="40000"/>
                </a:schemeClr>
              </a:buClr>
              <a:buFont typeface="Arial" panose="020B0604020202020204" pitchFamily="34" charset="0"/>
              <a:buChar char="•"/>
            </a:pPr>
            <a:r>
              <a:rPr lang="en-US" dirty="0"/>
              <a:t>Attached to Appropriations Bill in December 2019 – Enacted!</a:t>
            </a:r>
          </a:p>
        </p:txBody>
      </p:sp>
    </p:spTree>
    <p:extLst>
      <p:ext uri="{BB962C8B-B14F-4D97-AF65-F5344CB8AC3E}">
        <p14:creationId xmlns:p14="http://schemas.microsoft.com/office/powerpoint/2010/main" val="1219523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AC192EF-D7A1-BD47-AA54-8B9184E9E60F}"/>
              </a:ext>
            </a:extLst>
          </p:cNvPr>
          <p:cNvSpPr>
            <a:spLocks noGrp="1"/>
          </p:cNvSpPr>
          <p:nvPr>
            <p:ph type="body" sz="quarter" idx="10"/>
          </p:nvPr>
        </p:nvSpPr>
        <p:spPr/>
        <p:txBody>
          <a:bodyPr/>
          <a:lstStyle/>
          <a:p>
            <a:r>
              <a:rPr lang="en-US" dirty="0">
                <a:solidFill>
                  <a:schemeClr val="tx1"/>
                </a:solidFill>
              </a:rPr>
              <a:t>Multiple Employer Plans (MEPs)</a:t>
            </a:r>
          </a:p>
        </p:txBody>
      </p:sp>
    </p:spTree>
    <p:extLst>
      <p:ext uri="{BB962C8B-B14F-4D97-AF65-F5344CB8AC3E}">
        <p14:creationId xmlns:p14="http://schemas.microsoft.com/office/powerpoint/2010/main" val="4197492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83E261B-36FD-DF4B-B67F-C9EDE2D4D66E}"/>
              </a:ext>
            </a:extLst>
          </p:cNvPr>
          <p:cNvSpPr>
            <a:spLocks noGrp="1"/>
          </p:cNvSpPr>
          <p:nvPr>
            <p:ph type="body" sz="quarter" idx="12"/>
          </p:nvPr>
        </p:nvSpPr>
        <p:spPr>
          <a:xfrm>
            <a:off x="1055265" y="1231376"/>
            <a:ext cx="9829800" cy="683264"/>
          </a:xfrm>
        </p:spPr>
        <p:txBody>
          <a:bodyPr/>
          <a:lstStyle/>
          <a:p>
            <a:r>
              <a:rPr lang="en-US" dirty="0">
                <a:latin typeface="Helvetica Neue LT Pro 65 Medium" panose="020B0604020202020204" pitchFamily="34" charset="77"/>
              </a:rPr>
              <a:t>What are MEPs?</a:t>
            </a:r>
          </a:p>
        </p:txBody>
      </p:sp>
      <p:sp>
        <p:nvSpPr>
          <p:cNvPr id="3" name="Text Placeholder 2">
            <a:extLst>
              <a:ext uri="{FF2B5EF4-FFF2-40B4-BE49-F238E27FC236}">
                <a16:creationId xmlns:a16="http://schemas.microsoft.com/office/drawing/2014/main" id="{D8DA7E49-AAD6-994F-8B72-78C02D4C2607}"/>
              </a:ext>
            </a:extLst>
          </p:cNvPr>
          <p:cNvSpPr>
            <a:spLocks noGrp="1"/>
          </p:cNvSpPr>
          <p:nvPr>
            <p:ph type="body" sz="quarter" idx="11"/>
          </p:nvPr>
        </p:nvSpPr>
        <p:spPr>
          <a:xfrm>
            <a:off x="1181100" y="2501492"/>
            <a:ext cx="9829800" cy="3314700"/>
          </a:xfrm>
        </p:spPr>
        <p:txBody>
          <a:bodyPr>
            <a:normAutofit fontScale="92500" lnSpcReduction="20000"/>
          </a:bodyPr>
          <a:lstStyle/>
          <a:p>
            <a:pPr marL="342900" indent="-342900">
              <a:buClr>
                <a:schemeClr val="tx2">
                  <a:lumMod val="60000"/>
                  <a:lumOff val="40000"/>
                </a:schemeClr>
              </a:buClr>
              <a:buFont typeface="Arial" panose="020B0604020202020204" pitchFamily="34" charset="0"/>
              <a:buChar char="•"/>
            </a:pPr>
            <a:r>
              <a:rPr lang="en-US" dirty="0"/>
              <a:t>A retirement plan adopted by two or more unrelated employers, from an income tax perspective.  </a:t>
            </a:r>
          </a:p>
          <a:p>
            <a:pPr marL="342900" indent="-342900">
              <a:buClr>
                <a:schemeClr val="tx2">
                  <a:lumMod val="60000"/>
                  <a:lumOff val="40000"/>
                </a:schemeClr>
              </a:buClr>
              <a:buFont typeface="Arial" panose="020B0604020202020204" pitchFamily="34" charset="0"/>
              <a:buChar char="•"/>
            </a:pPr>
            <a:r>
              <a:rPr lang="en-US" dirty="0"/>
              <a:t>Each MEP is run by a MEP Sponsor, who does administrative duties and typically fiduciary liability for the plan</a:t>
            </a:r>
          </a:p>
          <a:p>
            <a:pPr marL="342900" indent="-342900">
              <a:buClr>
                <a:schemeClr val="tx2">
                  <a:lumMod val="60000"/>
                  <a:lumOff val="40000"/>
                </a:schemeClr>
              </a:buClr>
              <a:buFont typeface="Arial" panose="020B0604020202020204" pitchFamily="34" charset="0"/>
              <a:buChar char="•"/>
            </a:pPr>
            <a:r>
              <a:rPr lang="en-US" dirty="0"/>
              <a:t>Companies that participate or adopt the plan are considered “adopting employers”</a:t>
            </a:r>
          </a:p>
          <a:p>
            <a:pPr marL="342900" indent="-342900">
              <a:buClr>
                <a:schemeClr val="tx2">
                  <a:lumMod val="60000"/>
                  <a:lumOff val="40000"/>
                </a:schemeClr>
              </a:buClr>
              <a:buFont typeface="Arial" panose="020B0604020202020204" pitchFamily="34" charset="0"/>
              <a:buChar char="•"/>
            </a:pPr>
            <a:r>
              <a:rPr lang="en-US" dirty="0"/>
              <a:t>Goal is to reduce costs and complexity for small employers, and remove obstacles in prior law</a:t>
            </a:r>
          </a:p>
          <a:p>
            <a:pPr marL="342900" indent="-342900">
              <a:buClr>
                <a:schemeClr val="tx2">
                  <a:lumMod val="60000"/>
                  <a:lumOff val="40000"/>
                </a:schemeClr>
              </a:buClr>
              <a:buFont typeface="Arial" panose="020B0604020202020204" pitchFamily="34" charset="0"/>
              <a:buChar char="•"/>
            </a:pPr>
            <a:r>
              <a:rPr lang="en-US" dirty="0"/>
              <a:t>Adoption has been lower than desired in small employer space</a:t>
            </a:r>
          </a:p>
        </p:txBody>
      </p:sp>
    </p:spTree>
    <p:extLst>
      <p:ext uri="{BB962C8B-B14F-4D97-AF65-F5344CB8AC3E}">
        <p14:creationId xmlns:p14="http://schemas.microsoft.com/office/powerpoint/2010/main" val="13143957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83E261B-36FD-DF4B-B67F-C9EDE2D4D66E}"/>
              </a:ext>
            </a:extLst>
          </p:cNvPr>
          <p:cNvSpPr>
            <a:spLocks noGrp="1"/>
          </p:cNvSpPr>
          <p:nvPr>
            <p:ph type="body" sz="quarter" idx="12"/>
          </p:nvPr>
        </p:nvSpPr>
        <p:spPr>
          <a:xfrm>
            <a:off x="1248212" y="1273321"/>
            <a:ext cx="9829800" cy="683264"/>
          </a:xfrm>
        </p:spPr>
        <p:txBody>
          <a:bodyPr/>
          <a:lstStyle/>
          <a:p>
            <a:r>
              <a:rPr lang="en-US" dirty="0">
                <a:latin typeface="Helvetica Neue LT Pro 65 Medium" panose="020B0604020202020204" pitchFamily="34" charset="77"/>
              </a:rPr>
              <a:t>Open v. Closed MEP</a:t>
            </a:r>
          </a:p>
        </p:txBody>
      </p:sp>
      <p:sp>
        <p:nvSpPr>
          <p:cNvPr id="3" name="Text Placeholder 2">
            <a:extLst>
              <a:ext uri="{FF2B5EF4-FFF2-40B4-BE49-F238E27FC236}">
                <a16:creationId xmlns:a16="http://schemas.microsoft.com/office/drawing/2014/main" id="{D8DA7E49-AAD6-994F-8B72-78C02D4C2607}"/>
              </a:ext>
            </a:extLst>
          </p:cNvPr>
          <p:cNvSpPr>
            <a:spLocks noGrp="1"/>
          </p:cNvSpPr>
          <p:nvPr>
            <p:ph type="body" sz="quarter" idx="11"/>
          </p:nvPr>
        </p:nvSpPr>
        <p:spPr>
          <a:xfrm>
            <a:off x="1000930" y="2527035"/>
            <a:ext cx="9829800" cy="3314700"/>
          </a:xfrm>
        </p:spPr>
        <p:txBody>
          <a:bodyPr>
            <a:normAutofit fontScale="77500" lnSpcReduction="20000"/>
          </a:bodyPr>
          <a:lstStyle/>
          <a:p>
            <a:pPr marL="342900" indent="-342900">
              <a:buClr>
                <a:schemeClr val="tx2">
                  <a:lumMod val="60000"/>
                  <a:lumOff val="40000"/>
                </a:schemeClr>
              </a:buClr>
              <a:buFont typeface="Arial" panose="020B0604020202020204" pitchFamily="34" charset="0"/>
              <a:buChar char="•"/>
            </a:pPr>
            <a:r>
              <a:rPr lang="en-US" dirty="0"/>
              <a:t>Closed MEP</a:t>
            </a:r>
          </a:p>
          <a:p>
            <a:pPr marL="800100" lvl="1" indent="-342900">
              <a:buClr>
                <a:schemeClr val="tx2">
                  <a:lumMod val="60000"/>
                  <a:lumOff val="40000"/>
                </a:schemeClr>
              </a:buClr>
              <a:buFont typeface="Arial" panose="020B0604020202020204" pitchFamily="34" charset="0"/>
              <a:buChar char="•"/>
            </a:pPr>
            <a:r>
              <a:rPr lang="en-US" dirty="0"/>
              <a:t>Closed MEPs were run by a sponsor that was a bona fide group, association, or organization</a:t>
            </a:r>
          </a:p>
          <a:p>
            <a:pPr marL="800100" lvl="1" indent="-342900">
              <a:buClr>
                <a:schemeClr val="tx2">
                  <a:lumMod val="60000"/>
                  <a:lumOff val="40000"/>
                </a:schemeClr>
              </a:buClr>
              <a:buFont typeface="Arial" panose="020B0604020202020204" pitchFamily="34" charset="0"/>
              <a:buChar char="•"/>
            </a:pPr>
            <a:r>
              <a:rPr lang="en-US" dirty="0"/>
              <a:t>Members shared a common nexus or interest </a:t>
            </a:r>
          </a:p>
          <a:p>
            <a:pPr marL="800100" lvl="1" indent="-342900">
              <a:buClr>
                <a:schemeClr val="tx2">
                  <a:lumMod val="60000"/>
                  <a:lumOff val="40000"/>
                </a:schemeClr>
              </a:buClr>
              <a:buFont typeface="Arial" panose="020B0604020202020204" pitchFamily="34" charset="0"/>
              <a:buChar char="•"/>
            </a:pPr>
            <a:r>
              <a:rPr lang="en-US" dirty="0"/>
              <a:t>Only members of group could participate</a:t>
            </a:r>
          </a:p>
          <a:p>
            <a:pPr marL="800100" lvl="1" indent="-342900">
              <a:buClr>
                <a:schemeClr val="tx2">
                  <a:lumMod val="60000"/>
                  <a:lumOff val="40000"/>
                </a:schemeClr>
              </a:buClr>
              <a:buFont typeface="Arial" panose="020B0604020202020204" pitchFamily="34" charset="0"/>
              <a:buChar char="•"/>
            </a:pPr>
            <a:endParaRPr lang="en-US" dirty="0"/>
          </a:p>
          <a:p>
            <a:pPr marL="342900" indent="-342900">
              <a:buClr>
                <a:schemeClr val="tx2">
                  <a:lumMod val="60000"/>
                  <a:lumOff val="40000"/>
                </a:schemeClr>
              </a:buClr>
              <a:buFont typeface="Arial" panose="020B0604020202020204" pitchFamily="34" charset="0"/>
              <a:buChar char="•"/>
            </a:pPr>
            <a:r>
              <a:rPr lang="en-US" dirty="0"/>
              <a:t>Open MEP</a:t>
            </a:r>
          </a:p>
          <a:p>
            <a:pPr marL="800100" lvl="1" indent="-342900">
              <a:buClr>
                <a:schemeClr val="tx2">
                  <a:lumMod val="60000"/>
                  <a:lumOff val="40000"/>
                </a:schemeClr>
              </a:buClr>
              <a:buFont typeface="Arial" panose="020B0604020202020204" pitchFamily="34" charset="0"/>
              <a:buChar char="•"/>
            </a:pPr>
            <a:r>
              <a:rPr lang="en-US" dirty="0"/>
              <a:t>SEUCRE Act opened this up</a:t>
            </a:r>
          </a:p>
          <a:p>
            <a:pPr marL="800100" lvl="1" indent="-342900">
              <a:buClr>
                <a:schemeClr val="tx2">
                  <a:lumMod val="60000"/>
                  <a:lumOff val="40000"/>
                </a:schemeClr>
              </a:buClr>
              <a:buFont typeface="Arial" panose="020B0604020202020204" pitchFamily="34" charset="0"/>
              <a:buChar char="•"/>
            </a:pPr>
            <a:r>
              <a:rPr lang="en-US" dirty="0"/>
              <a:t>Allows a single retirement plan for all members </a:t>
            </a:r>
          </a:p>
          <a:p>
            <a:pPr marL="800100" lvl="1" indent="-342900">
              <a:buClr>
                <a:schemeClr val="tx2">
                  <a:lumMod val="60000"/>
                  <a:lumOff val="40000"/>
                </a:schemeClr>
              </a:buClr>
              <a:buFont typeface="Arial" panose="020B0604020202020204" pitchFamily="34" charset="0"/>
              <a:buChar char="•"/>
            </a:pPr>
            <a:r>
              <a:rPr lang="en-US" dirty="0"/>
              <a:t>Members need no business connection or nexus between each other </a:t>
            </a:r>
          </a:p>
          <a:p>
            <a:pPr marL="800100" lvl="1" indent="-342900">
              <a:buClr>
                <a:schemeClr val="tx2">
                  <a:lumMod val="60000"/>
                  <a:lumOff val="40000"/>
                </a:schemeClr>
              </a:buClr>
              <a:buFont typeface="Arial" panose="020B0604020202020204" pitchFamily="34" charset="0"/>
              <a:buChar char="•"/>
            </a:pPr>
            <a:r>
              <a:rPr lang="en-US" dirty="0"/>
              <a:t>Effective Date: 2021 </a:t>
            </a:r>
          </a:p>
        </p:txBody>
      </p:sp>
    </p:spTree>
    <p:extLst>
      <p:ext uri="{BB962C8B-B14F-4D97-AF65-F5344CB8AC3E}">
        <p14:creationId xmlns:p14="http://schemas.microsoft.com/office/powerpoint/2010/main" val="3877529517"/>
      </p:ext>
    </p:extLst>
  </p:cSld>
  <p:clrMapOvr>
    <a:masterClrMapping/>
  </p:clrMapOvr>
</p:sld>
</file>

<file path=ppt/theme/theme1.xml><?xml version="1.0" encoding="utf-8"?>
<a:theme xmlns:a="http://schemas.openxmlformats.org/drawingml/2006/main" name="Office Theme">
  <a:themeElements>
    <a:clrScheme name="NAIFA">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4A99D1"/>
      </a:hlink>
      <a:folHlink>
        <a:srgbClr val="99CC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Advocacy_16x9_TEMPLATE</Template>
  <TotalTime>3925</TotalTime>
  <Words>1984</Words>
  <Application>Microsoft Office PowerPoint</Application>
  <PresentationFormat>Widescreen</PresentationFormat>
  <Paragraphs>199</Paragraphs>
  <Slides>27</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Helvetica Neue LT Pro 45 Light</vt:lpstr>
      <vt:lpstr>Helvetica Neue LT Pro 65 Medium</vt:lpstr>
      <vt:lpstr>Helvetica Neue LT Pro 75</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Judi Carsrud</dc:creator>
  <cp:lastModifiedBy>Judi Carsrud</cp:lastModifiedBy>
  <cp:revision>26</cp:revision>
  <dcterms:created xsi:type="dcterms:W3CDTF">2018-10-29T18:59:04Z</dcterms:created>
  <dcterms:modified xsi:type="dcterms:W3CDTF">2020-02-12T16:07:16Z</dcterms:modified>
</cp:coreProperties>
</file>